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39" r:id="rId2"/>
    <p:sldId id="333" r:id="rId3"/>
    <p:sldId id="318" r:id="rId4"/>
    <p:sldId id="315" r:id="rId5"/>
    <p:sldId id="342" r:id="rId6"/>
    <p:sldId id="345" r:id="rId7"/>
    <p:sldId id="335" r:id="rId8"/>
    <p:sldId id="326" r:id="rId9"/>
    <p:sldId id="331" r:id="rId10"/>
    <p:sldId id="275" r:id="rId11"/>
    <p:sldId id="322" r:id="rId12"/>
    <p:sldId id="332" r:id="rId13"/>
    <p:sldId id="341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notes"/>
  <p:clrMru>
    <a:srgbClr val="FF9F8D"/>
    <a:srgbClr val="FFBCC6"/>
    <a:srgbClr val="FFC660"/>
    <a:srgbClr val="00F1D7"/>
    <a:srgbClr val="EEEC62"/>
    <a:srgbClr val="4F6C73"/>
    <a:srgbClr val="F7F7F7"/>
    <a:srgbClr val="ADCED6"/>
    <a:srgbClr val="C2E6E4"/>
    <a:srgbClr val="6BA8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>
    <p:restoredLeft sz="15620"/>
    <p:restoredTop sz="82778" autoAdjust="0"/>
  </p:normalViewPr>
  <p:slideViewPr>
    <p:cSldViewPr snapToGrid="0" snapToObjects="1">
      <p:cViewPr>
        <p:scale>
          <a:sx n="94" d="100"/>
          <a:sy n="94" d="100"/>
        </p:scale>
        <p:origin x="-464" y="-2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144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>
        <p:scale>
          <a:sx n="100" d="100"/>
          <a:sy n="100" d="100"/>
        </p:scale>
        <p:origin x="-1648" y="17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handoutMaster" Target="handoutMasters/handout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3C7F81-4DA7-DA40-81FF-7E6C9E3E619D}" type="datetimeFigureOut">
              <a:rPr lang="en-US" smtClean="0"/>
              <a:t>26/04/16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050566-AA7E-3B41-9553-40735A2BA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45708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A9521E-CBF6-0240-9420-5363F06067B9}" type="datetimeFigureOut">
              <a:rPr lang="en-US" smtClean="0"/>
              <a:t>26/04/16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3B32B2-BE9D-0F4B-A451-E8E13937C2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54466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32B2-BE9D-0F4B-A451-E8E13937C2D0}" type="slidenum">
              <a:rPr lang="en-US" smtClean="0"/>
              <a:t>1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28577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874838" y="685800"/>
            <a:ext cx="3108325" cy="233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335182" y="3267375"/>
            <a:ext cx="5837018" cy="5875037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32B2-BE9D-0F4B-A451-E8E13937C2D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3531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665288" y="265113"/>
            <a:ext cx="3527425" cy="26447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59816" y="4115211"/>
            <a:ext cx="5712385" cy="4497777"/>
          </a:xfrm>
        </p:spPr>
        <p:txBody>
          <a:bodyPr/>
          <a:lstStyle/>
          <a:p>
            <a:r>
              <a:rPr lang="en-US" dirty="0" smtClean="0"/>
              <a:t>.</a:t>
            </a:r>
          </a:p>
          <a:p>
            <a:r>
              <a:rPr lang="en-US" b="1" baseline="0" dirty="0" smtClean="0"/>
              <a:t>….</a:t>
            </a:r>
            <a:endParaRPr 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FF56FE-33DF-7B40-B44F-9FEEFF567F47}" type="slidenum">
              <a:rPr lang="en-US" smtClean="0"/>
              <a:t>11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46975" y="2910557"/>
            <a:ext cx="6262610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The practice ethos that I would like to see cultivated is a letting go and dwelling within the messiness of </a:t>
            </a:r>
            <a:r>
              <a:rPr lang="en-US" sz="1200" dirty="0" smtClean="0"/>
              <a:t>everyday </a:t>
            </a:r>
            <a:r>
              <a:rPr lang="en-US" sz="1200" dirty="0" err="1" smtClean="0"/>
              <a:t>exoereince</a:t>
            </a:r>
            <a:r>
              <a:rPr lang="en-US" sz="1200" dirty="0" smtClean="0"/>
              <a:t> </a:t>
            </a:r>
          </a:p>
          <a:p>
            <a:r>
              <a:rPr lang="en-US" sz="1200" dirty="0" smtClean="0"/>
              <a:t>When we do this there is a possibility of ethics. </a:t>
            </a:r>
          </a:p>
          <a:p>
            <a:r>
              <a:rPr lang="en-US" sz="1200" dirty="0" smtClean="0"/>
              <a:t>We notice it</a:t>
            </a:r>
          </a:p>
          <a:p>
            <a:r>
              <a:rPr lang="en-US" sz="1200" dirty="0" smtClean="0"/>
              <a:t>We recognise the </a:t>
            </a:r>
            <a:r>
              <a:rPr lang="en-US" sz="1200" dirty="0" err="1" smtClean="0"/>
              <a:t>undecidability</a:t>
            </a:r>
            <a:r>
              <a:rPr lang="en-US" sz="1200" dirty="0" smtClean="0"/>
              <a:t> (Derrida) of many of our encounters. </a:t>
            </a:r>
            <a:endParaRPr lang="en-US" sz="1200" dirty="0"/>
          </a:p>
          <a:p>
            <a:endParaRPr lang="en-US" sz="1200" dirty="0"/>
          </a:p>
          <a:p>
            <a:r>
              <a:rPr lang="en-US" sz="1200" dirty="0" smtClean="0"/>
              <a:t>Fritz story….</a:t>
            </a:r>
          </a:p>
          <a:p>
            <a:endParaRPr lang="en-US" sz="1200" dirty="0"/>
          </a:p>
          <a:p>
            <a:r>
              <a:rPr lang="en-US" sz="1200" dirty="0"/>
              <a:t>Ethos according to Heidegger’s reading of the ancient Heraclitus means “abode”, dwelling place”. </a:t>
            </a:r>
            <a:endParaRPr lang="en-AU" sz="1200" dirty="0"/>
          </a:p>
          <a:p>
            <a:r>
              <a:rPr lang="en-US" sz="1200" dirty="0"/>
              <a:t>For Heidegger ethos (rather than ethics) is not a relationship of humans towards other human being in which other is valued (or not). Rather it is a way of dwelling within the encounter – being with, withinness….where we care for the beingness of other beings.  </a:t>
            </a:r>
            <a:endParaRPr lang="en-US" sz="1200" dirty="0" smtClean="0"/>
          </a:p>
          <a:p>
            <a:r>
              <a:rPr lang="en-US" sz="1200" dirty="0" smtClean="0"/>
              <a:t>It </a:t>
            </a:r>
            <a:r>
              <a:rPr lang="en-US" sz="1200" dirty="0"/>
              <a:t>may be </a:t>
            </a:r>
            <a:r>
              <a:rPr lang="en-US" sz="1200" dirty="0" smtClean="0"/>
              <a:t>more logical/ reasonable </a:t>
            </a:r>
            <a:r>
              <a:rPr lang="en-US" sz="1200" dirty="0"/>
              <a:t>for me to wait to pat Fritz but am I caring for his beingness?  </a:t>
            </a:r>
            <a:r>
              <a:rPr lang="en-US" sz="1200" dirty="0" smtClean="0"/>
              <a:t> </a:t>
            </a:r>
          </a:p>
          <a:p>
            <a:endParaRPr lang="en-US" sz="1200" dirty="0" smtClean="0"/>
          </a:p>
          <a:p>
            <a:r>
              <a:rPr lang="en-US" sz="1200" dirty="0" smtClean="0"/>
              <a:t>Will I act on </a:t>
            </a:r>
            <a:r>
              <a:rPr lang="en-US" sz="1200" dirty="0"/>
              <a:t>the basis </a:t>
            </a:r>
            <a:r>
              <a:rPr lang="en-US" sz="1200" dirty="0" smtClean="0"/>
              <a:t>of </a:t>
            </a:r>
            <a:r>
              <a:rPr lang="en-US" sz="1200" dirty="0"/>
              <a:t>than the utility of </a:t>
            </a:r>
            <a:r>
              <a:rPr lang="en-US" sz="1200" dirty="0" smtClean="0"/>
              <a:t>reason</a:t>
            </a:r>
            <a:r>
              <a:rPr lang="en-US" sz="1200" dirty="0"/>
              <a:t> </a:t>
            </a:r>
            <a:r>
              <a:rPr lang="en-US" sz="1200" dirty="0" smtClean="0"/>
              <a:t>or  </a:t>
            </a:r>
            <a:r>
              <a:rPr lang="en-US" sz="1200" dirty="0"/>
              <a:t>the wisdom of love </a:t>
            </a:r>
            <a:r>
              <a:rPr lang="en-US" sz="1200" dirty="0" smtClean="0"/>
              <a:t>rather. </a:t>
            </a:r>
          </a:p>
          <a:p>
            <a:r>
              <a:rPr lang="en-US" sz="1200" dirty="0" smtClean="0"/>
              <a:t>But before this moment of reason, I am captured by his face, his eyes and my heart opens and I put down my groceries. This is ethics. </a:t>
            </a:r>
          </a:p>
          <a:p>
            <a:endParaRPr lang="en-US" sz="1200" dirty="0" smtClean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7766893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HOW I put this together.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EMOTIONAL LOGIC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32B2-BE9D-0F4B-A451-E8E13937C2D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308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And this is where, I think ethics intersects </a:t>
            </a:r>
            <a:r>
              <a:rPr lang="en-US" smtClean="0"/>
              <a:t>with the </a:t>
            </a:r>
            <a:r>
              <a:rPr lang="en-US" dirty="0" smtClean="0"/>
              <a:t>world of therapy!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32B2-BE9D-0F4B-A451-E8E13937C2D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7513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Wittgenstein said….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in plain view is not written in moral philosophy text books – and this is what I experienced as a researched for the program.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in plain view is: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Diverse and often minimal Training requirements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Industry </a:t>
            </a:r>
            <a:r>
              <a:rPr lang="en-US" dirty="0" err="1" smtClean="0"/>
              <a:t>assoc</a:t>
            </a:r>
            <a:r>
              <a:rPr lang="en-US" dirty="0" smtClean="0"/>
              <a:t> competing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Absence of regulated  Body of knowledge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Ethics codes – motherhood statements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 smtClean="0"/>
          </a:p>
          <a:p>
            <a:r>
              <a:rPr lang="en-US" dirty="0" smtClean="0"/>
              <a:t>As a result  </a:t>
            </a:r>
            <a:r>
              <a:rPr lang="en-US" dirty="0"/>
              <a:t>I want to position ethics differently. In fact in the program I talk about the cultivation of a practice ethos rather than ethics.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32B2-BE9D-0F4B-A451-E8E13937C2D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6757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Traditional philosophical views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Aristotle most helpful….golden</a:t>
            </a:r>
            <a:r>
              <a:rPr lang="en-US" dirty="0" smtClean="0"/>
              <a:t> rule…middle path…practical wisdom </a:t>
            </a:r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Where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 have found more understandings for a practice ethos is in the postmodern philosophers, behavioural ethics and moral psychology.  </a:t>
            </a:r>
            <a:endParaRPr lang="en-A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 smtClean="0"/>
          </a:p>
          <a:p>
            <a:r>
              <a:rPr lang="en-US" dirty="0" smtClean="0"/>
              <a:t>There are three different and intersecting new thoughts and research that maybe explains the failure of  traditional ethics to influence moral </a:t>
            </a:r>
            <a:r>
              <a:rPr lang="en-US" dirty="0"/>
              <a:t>conduct in our world today .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32B2-BE9D-0F4B-A451-E8E13937C2D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1304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0600" y="685800"/>
            <a:ext cx="4876800" cy="36576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83100"/>
            <a:ext cx="5346700" cy="3670300"/>
          </a:xfrm>
        </p:spPr>
        <p:txBody>
          <a:bodyPr/>
          <a:lstStyle/>
          <a:p>
            <a:pPr marL="228600" marR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Im-possiblity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ethics  -postmodernism concept –brackets  -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 saying it is impossible, but rather that there is no certainty.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practice ethos is NOT a journey with a destination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 does not LEARN to become ethical. 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</a:rPr>
              <a:t>Rather it is a vocation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An ethos….</a:t>
            </a:r>
            <a:endParaRPr lang="en-US" sz="1200" kern="1200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32B2-BE9D-0F4B-A451-E8E13937C2D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8397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25908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3441700"/>
            <a:ext cx="5486400" cy="4648200"/>
          </a:xfrm>
        </p:spPr>
        <p:txBody>
          <a:bodyPr/>
          <a:lstStyle/>
          <a:p>
            <a:pPr>
              <a:defRPr/>
            </a:pP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b="1" dirty="0"/>
              <a:t>Philosophical theorising based on agonistic debate – on </a:t>
            </a:r>
            <a:r>
              <a:rPr lang="en-US" b="1" dirty="0" err="1"/>
              <a:t>categorising</a:t>
            </a:r>
            <a:r>
              <a:rPr lang="en-US" b="1" dirty="0"/>
              <a:t>/differentiating knowledge to find the truth </a:t>
            </a:r>
            <a:r>
              <a:rPr lang="en-US" b="1" dirty="0" smtClean="0"/>
              <a:t> </a:t>
            </a:r>
            <a:r>
              <a:rPr lang="en-US" b="1" i="1" dirty="0" smtClean="0"/>
              <a:t>sends </a:t>
            </a:r>
            <a:r>
              <a:rPr lang="en-US" b="1" i="1" dirty="0"/>
              <a:t>ethics into hiding  </a:t>
            </a:r>
            <a:r>
              <a:rPr lang="en-US" b="1" dirty="0"/>
              <a:t>(postmodernism &amp; bounded ethicality) </a:t>
            </a:r>
            <a:endParaRPr lang="en-US" b="1" dirty="0" smtClean="0"/>
          </a:p>
          <a:p>
            <a:pPr marL="342900" indent="-342900">
              <a:buFont typeface="+mj-lt"/>
              <a:buAutoNum type="arabicPeriod"/>
            </a:pPr>
            <a:endParaRPr lang="en-US" dirty="0" smtClean="0"/>
          </a:p>
          <a:p>
            <a:r>
              <a:rPr lang="en-US" dirty="0" smtClean="0"/>
              <a:t>I am because we are…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Latour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dirty="0" smtClean="0"/>
              <a:t> -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are the beings we are, through our entanglements with other(s). 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challenges  the idea of the skin encapsulated, self directed and rational human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AU" dirty="0" smtClean="0"/>
              <a:t>Ethics codes do not make us more ethical. </a:t>
            </a:r>
          </a:p>
          <a:p>
            <a:endParaRPr lang="en-AU" dirty="0"/>
          </a:p>
          <a:p>
            <a:r>
              <a:rPr lang="en-AU" dirty="0"/>
              <a:t>Bounded ethics </a:t>
            </a:r>
            <a:r>
              <a:rPr lang="en-AU" dirty="0" smtClean="0"/>
              <a:t> -the </a:t>
            </a:r>
            <a:r>
              <a:rPr lang="en-AU" dirty="0"/>
              <a:t>cognitive frame you are in (therapy, business)will blind you to the fact that you are confronting an ethical problem at all. Herbert Simon (won Nobel prize for “bounded rationality” – same foundational idea</a:t>
            </a:r>
            <a:r>
              <a:rPr lang="en-AU" dirty="0" smtClean="0"/>
              <a:t>)</a:t>
            </a:r>
            <a:r>
              <a:rPr lang="en-US" dirty="0" smtClean="0"/>
              <a:t>This </a:t>
            </a:r>
            <a:r>
              <a:rPr lang="en-US" dirty="0"/>
              <a:t>is why the challenge to categories, divisions and </a:t>
            </a:r>
            <a:r>
              <a:rPr lang="en-US" dirty="0" smtClean="0"/>
              <a:t>boundaries. The more we construct them the further from ethics we are likely to travel. </a:t>
            </a:r>
            <a:endParaRPr lang="en-US" dirty="0"/>
          </a:p>
          <a:p>
            <a:endParaRPr lang="en-AU" dirty="0" smtClean="0"/>
          </a:p>
          <a:p>
            <a:endParaRPr lang="en-AU" dirty="0" smtClean="0"/>
          </a:p>
          <a:p>
            <a:r>
              <a:rPr lang="en-AU" dirty="0" smtClean="0"/>
              <a:t>If </a:t>
            </a:r>
            <a:r>
              <a:rPr lang="en-AU" dirty="0"/>
              <a:t>I am because you are, then my obligation to you and all that is around me is </a:t>
            </a:r>
            <a:r>
              <a:rPr lang="en-AU" dirty="0" smtClean="0"/>
              <a:t>profound and </a:t>
            </a:r>
            <a:r>
              <a:rPr lang="en-AU" dirty="0" err="1" smtClean="0"/>
              <a:t>originary</a:t>
            </a:r>
            <a:r>
              <a:rPr lang="en-AU" dirty="0" smtClean="0"/>
              <a:t>.</a:t>
            </a:r>
          </a:p>
          <a:p>
            <a:endParaRPr lang="en-AU" dirty="0"/>
          </a:p>
          <a:p>
            <a:r>
              <a:rPr lang="en-AU" dirty="0" smtClean="0"/>
              <a:t>This </a:t>
            </a:r>
            <a:r>
              <a:rPr lang="en-AU" dirty="0"/>
              <a:t>is for </a:t>
            </a:r>
            <a:r>
              <a:rPr lang="en-AU" dirty="0" err="1"/>
              <a:t>Levinas</a:t>
            </a:r>
            <a:r>
              <a:rPr lang="en-AU" dirty="0"/>
              <a:t> and Caputo is why ethics lives in </a:t>
            </a:r>
            <a:r>
              <a:rPr lang="en-AU" dirty="0" smtClean="0"/>
              <a:t>an </a:t>
            </a:r>
            <a:r>
              <a:rPr lang="en-AU" dirty="0"/>
              <a:t>original </a:t>
            </a:r>
            <a:r>
              <a:rPr lang="en-AU" dirty="0" smtClean="0"/>
              <a:t>obligation we have to one another. (Comes before ontology and epistemology) </a:t>
            </a:r>
          </a:p>
          <a:p>
            <a:r>
              <a:rPr lang="en-AU" dirty="0" smtClean="0"/>
              <a:t>It is a sensibility – beyond rationality.</a:t>
            </a:r>
            <a:endParaRPr lang="en-US" dirty="0"/>
          </a:p>
          <a:p>
            <a:endParaRPr lang="en-AU" dirty="0" smtClean="0"/>
          </a:p>
          <a:p>
            <a:r>
              <a:rPr lang="en-AU" dirty="0" smtClean="0"/>
              <a:t>So what for ethics in your profession?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32B2-BE9D-0F4B-A451-E8E13937C2D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9740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59816" y="4115211"/>
            <a:ext cx="5712385" cy="4497777"/>
          </a:xfrm>
        </p:spPr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 ethics codes are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centred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around the concept of a “boundary”</a:t>
            </a:r>
            <a:r>
              <a:rPr lang="en-US" dirty="0"/>
              <a:t> </a:t>
            </a:r>
            <a:r>
              <a:rPr lang="en-US" dirty="0" smtClean="0"/>
              <a:t>around </a:t>
            </a:r>
            <a:r>
              <a:rPr lang="en-US" dirty="0"/>
              <a:t>ethical and unethical </a:t>
            </a:r>
            <a:r>
              <a:rPr lang="en-US" dirty="0" smtClean="0"/>
              <a:t>practice. </a:t>
            </a:r>
          </a:p>
          <a:p>
            <a:r>
              <a:rPr lang="en-US" dirty="0"/>
              <a:t>In therapeutic environments, “Boundary” issues are the commonest complaint to complaints board.  </a:t>
            </a:r>
            <a:endParaRPr lang="en-AU" dirty="0"/>
          </a:p>
          <a:p>
            <a:r>
              <a:rPr lang="en-US" dirty="0" smtClean="0"/>
              <a:t>But a simple dichotomy cannot ever capture the subtlety of ethics. </a:t>
            </a:r>
          </a:p>
          <a:p>
            <a:r>
              <a:rPr lang="en-US" dirty="0" smtClean="0"/>
              <a:t> 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dirty="0" smtClean="0"/>
              <a:t>Furthermore fitting ethics into bounded rational thinking depends </a:t>
            </a:r>
            <a:r>
              <a:rPr lang="en-US" dirty="0"/>
              <a:t>on the notion that ethics involves intentional </a:t>
            </a:r>
            <a:r>
              <a:rPr lang="en-US" dirty="0" smtClean="0"/>
              <a:t>action from a skin-encapsulated, self-directed individual.  </a:t>
            </a:r>
            <a:endParaRPr lang="en-US" dirty="0"/>
          </a:p>
          <a:p>
            <a:endParaRPr lang="en-US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question and disturb for a moment (the real work of ethics) “boundaries are a strange concept in a world “Ubuntu.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They belong to an individualistic and bounded view of ethics which will always fail because it assumes that we can draw a clear boundary between me and you, me and the environment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 and other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Recent research in Social psychology, Neuroscience and Behavioural Ethics has thrown severe doubt on such a possibility. </a:t>
            </a:r>
          </a:p>
          <a:p>
            <a:r>
              <a:rPr lang="en-US" dirty="0" smtClean="0"/>
              <a:t>So What?</a:t>
            </a:r>
          </a:p>
          <a:p>
            <a:r>
              <a:rPr lang="en-US" dirty="0" smtClean="0"/>
              <a:t>The </a:t>
            </a:r>
            <a:r>
              <a:rPr lang="en-US" dirty="0" err="1" smtClean="0"/>
              <a:t>im</a:t>
            </a:r>
            <a:r>
              <a:rPr lang="en-US" dirty="0" smtClean="0"/>
              <a:t>-possibility is that ethics codes and professional codes of ethics do not ensure that we are more ethical….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FF56FE-33DF-7B40-B44F-9FEEFF567F47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66893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49538" y="685800"/>
            <a:ext cx="1558925" cy="1168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57200" y="2006600"/>
            <a:ext cx="6134100" cy="6007100"/>
          </a:xfrm>
        </p:spPr>
        <p:txBody>
          <a:bodyPr/>
          <a:lstStyle/>
          <a:p>
            <a:r>
              <a:rPr lang="en-US" b="1" dirty="0"/>
              <a:t>2. Ethics codes and codes of conduct are instruments that </a:t>
            </a:r>
            <a:r>
              <a:rPr lang="en-US" b="1" i="1" dirty="0"/>
              <a:t>do not change moral conduct </a:t>
            </a:r>
            <a:r>
              <a:rPr lang="en-US" b="1" dirty="0"/>
              <a:t>(research in behavioural ethics)</a:t>
            </a:r>
          </a:p>
          <a:p>
            <a:endParaRPr lang="en-US" b="1" dirty="0"/>
          </a:p>
          <a:p>
            <a:endParaRPr lang="en-US" dirty="0"/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Heidegger proposed that “traditional ethics fails because all beings and artifacts in the socio-material world end up circulating as widgets,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objects, utilities, things-for-purpose”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 are supermarket consultancies who produce ethics codes for you to buy off the shelf…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 its most cynical ethics has become a “widget” that can sold, transferred and utilised to someone’s egocentric end.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 people want and need  this. </a:t>
            </a:r>
            <a:endParaRPr lang="en-US" b="1" dirty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the comfort of an ethics code we can ensure that there is a map and a superhighway and a glossy destination to life’s journey -  as long as we follow the map. This leads to the most common discourse about values in organisation life. </a:t>
            </a:r>
          </a:p>
          <a:p>
            <a:pPr lvl="0"/>
            <a:r>
              <a:rPr lang="en-A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Values based Leaders -use values to their end </a:t>
            </a:r>
            <a:endParaRPr lang="en-A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Values are seen as needing to be driven through the organisation. In the more extreme versions, it was argued that there is a need to ‘punish’ if the Values are not enacted, or if people ‘get in the way’ of values being enacted.  </a:t>
            </a:r>
          </a:p>
          <a:p>
            <a:pPr lvl="0"/>
            <a:r>
              <a:rPr lang="en-AU" b="1" dirty="0" smtClean="0"/>
              <a:t>…research….</a:t>
            </a:r>
            <a:endParaRPr lang="en-AU" b="1" dirty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A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32B2-BE9D-0F4B-A451-E8E13937C2D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6757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852613" y="685800"/>
            <a:ext cx="3152775" cy="23653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3249735"/>
            <a:ext cx="5486400" cy="5605413"/>
          </a:xfrm>
        </p:spPr>
        <p:txBody>
          <a:bodyPr/>
          <a:lstStyle/>
          <a:p>
            <a:r>
              <a:rPr lang="en-US" b="1" dirty="0"/>
              <a:t>3. Ethics sits first and foremost in the </a:t>
            </a:r>
            <a:r>
              <a:rPr lang="en-US" b="1" i="1" dirty="0"/>
              <a:t>affective zone </a:t>
            </a:r>
            <a:r>
              <a:rPr lang="en-US" b="1" dirty="0"/>
              <a:t>of human experience (moral psychology) (and justifications always follow).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Ethics is Affective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ETHICS appears in OUR ENCOUNTER WITH OTHER – not in the theories</a:t>
            </a:r>
            <a:r>
              <a:rPr lang="en-US" baseline="0" dirty="0" smtClean="0"/>
              <a:t> and categories of right and wrong, fact and value, is and ought…</a:t>
            </a:r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It lies in our visceral response to the other….</a:t>
            </a:r>
            <a:r>
              <a:rPr lang="en-US" baseline="0" dirty="0" smtClean="0"/>
              <a:t> – an embodied response and often without you sensing it….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40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 smtClean="0"/>
              <a:t>Each photograph has living</a:t>
            </a:r>
            <a:r>
              <a:rPr lang="en-US" sz="1400" baseline="0" dirty="0" smtClean="0"/>
              <a:t> in its</a:t>
            </a:r>
            <a:r>
              <a:rPr lang="en-US" sz="1400" dirty="0" smtClean="0"/>
              <a:t> </a:t>
            </a:r>
            <a:r>
              <a:rPr lang="en-US" sz="1400" baseline="0" dirty="0" smtClean="0"/>
              <a:t>image, ethics.    </a:t>
            </a:r>
            <a:r>
              <a:rPr lang="en-US" sz="1400" dirty="0" smtClean="0"/>
              <a:t>We FEEL it.</a:t>
            </a:r>
            <a:r>
              <a:rPr lang="en-US" sz="1400" baseline="0" dirty="0" smtClean="0"/>
              <a:t>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Secondly the photos open the space for response, questions, debate and dialogue.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There can be no finality, there must always be a interaction. </a:t>
            </a:r>
            <a:endParaRPr lang="en-US" dirty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Because of the </a:t>
            </a:r>
            <a:r>
              <a:rPr lang="en-US" baseline="0" dirty="0" err="1" smtClean="0"/>
              <a:t>im</a:t>
            </a:r>
            <a:r>
              <a:rPr lang="en-US" baseline="0" dirty="0" smtClean="0"/>
              <a:t>-possibility of simple rational  judgments .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Yes, a professional community needs an ethics code…BUT this will not serve its purpose unless there is active and ongoing conversations out in the open about ethical issues. </a:t>
            </a:r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r>
              <a:rPr lang="en-US" dirty="0"/>
              <a:t>This is my work in ethics.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32B2-BE9D-0F4B-A451-E8E13937C2D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057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MOVE 3 </a:t>
            </a:r>
          </a:p>
          <a:p>
            <a:pPr lvl="0"/>
            <a:endParaRPr lang="en-US" dirty="0"/>
          </a:p>
          <a:p>
            <a:pPr lvl="0"/>
            <a:r>
              <a:rPr lang="en-US" sz="1400" kern="1200" dirty="0" smtClean="0">
                <a:solidFill>
                  <a:schemeClr val="tx1"/>
                </a:solidFill>
                <a:effectLst/>
              </a:rPr>
              <a:t>Ethics is a matter of the flesh – it is affective from the start. As we move through the world we are “affected”. The basis of all experience is emotional (Whitehead 1935). </a:t>
            </a:r>
          </a:p>
          <a:p>
            <a:endParaRPr lang="en-US" sz="1400" dirty="0"/>
          </a:p>
          <a:p>
            <a:r>
              <a:rPr lang="en-US" sz="1400" kern="1200" dirty="0" smtClean="0">
                <a:solidFill>
                  <a:schemeClr val="tx1"/>
                </a:solidFill>
                <a:effectLst/>
              </a:rPr>
              <a:t>Emotion is not a response to an encounter it is the very condition of the possibility of the encounter.  </a:t>
            </a:r>
          </a:p>
          <a:p>
            <a:endParaRPr lang="en-US" sz="1400" dirty="0"/>
          </a:p>
          <a:p>
            <a:r>
              <a:rPr lang="en-US" sz="1400" kern="1200" dirty="0" smtClean="0">
                <a:solidFill>
                  <a:schemeClr val="tx1"/>
                </a:solidFill>
                <a:effectLst/>
              </a:rPr>
              <a:t>Moral Psychology and the work of </a:t>
            </a:r>
            <a:r>
              <a:rPr lang="en-US" sz="1400" kern="1200" dirty="0" err="1" smtClean="0">
                <a:solidFill>
                  <a:schemeClr val="tx1"/>
                </a:solidFill>
                <a:effectLst/>
              </a:rPr>
              <a:t>Haidt</a:t>
            </a:r>
            <a:r>
              <a:rPr lang="en-US" sz="1400" kern="1200" dirty="0" smtClean="0">
                <a:solidFill>
                  <a:schemeClr val="tx1"/>
                </a:solidFill>
                <a:effectLst/>
              </a:rPr>
              <a:t> (2005) has shown this visceral response comes first and reason and justification comes later. </a:t>
            </a:r>
          </a:p>
          <a:p>
            <a:r>
              <a:rPr lang="en-US" sz="1400" kern="1200" dirty="0" smtClean="0">
                <a:solidFill>
                  <a:schemeClr val="tx1"/>
                </a:solidFill>
                <a:effectLst/>
              </a:rPr>
              <a:t>Depending on what  our habitual moral intuition is will determine our reasonable reasons</a:t>
            </a:r>
            <a:r>
              <a:rPr lang="en-AU" sz="1400" dirty="0" smtClean="0">
                <a:effectLst/>
              </a:rPr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32B2-BE9D-0F4B-A451-E8E13937C2D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343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Pr>
        <a:solidFill>
          <a:srgbClr val="4F6C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THICSLOGO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816" y="2225617"/>
            <a:ext cx="5245171" cy="2177067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361835" y="5584631"/>
            <a:ext cx="2429291" cy="742311"/>
          </a:xfrm>
          <a:prstGeom prst="rect">
            <a:avLst/>
          </a:prstGeom>
        </p:spPr>
        <p:txBody>
          <a:bodyPr/>
          <a:lstStyle>
            <a:lvl1pPr>
              <a:defRPr b="1" i="0" spc="0">
                <a:latin typeface="DINEngschrift"/>
                <a:cs typeface="DINEngschrift"/>
              </a:defRPr>
            </a:lvl1pPr>
          </a:lstStyle>
          <a:p>
            <a:r>
              <a:rPr lang="en-AU" dirty="0" smtClean="0"/>
              <a:t>CLICK TO </a:t>
            </a:r>
            <a:br>
              <a:rPr lang="en-AU" dirty="0" smtClean="0"/>
            </a:br>
            <a:r>
              <a:rPr lang="en-AU" dirty="0" smtClean="0"/>
              <a:t>EDIT TITLE </a:t>
            </a:r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457200" y="5434477"/>
            <a:ext cx="928352" cy="0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457200" y="6399940"/>
            <a:ext cx="928352" cy="0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07882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F2D20F-60FE-4F47-B71B-A8E1A31B6D0F}" type="datetime1">
              <a:rPr lang="en-US" altLang="en-US"/>
              <a:pPr>
                <a:defRPr/>
              </a:pPr>
              <a:t>26/04/16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FCD45-268E-40CB-9EA4-51A902C459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0793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  <a:prstGeom prst="rect">
            <a:avLst/>
          </a:prstGeom>
        </p:spPr>
        <p:txBody>
          <a:bodyPr/>
          <a:lstStyle>
            <a:lvl1pPr algn="r">
              <a:defRPr sz="4800"/>
            </a:lvl1pPr>
          </a:lstStyle>
          <a:p>
            <a:pPr lvl="0"/>
            <a:r>
              <a:rPr lang="en-AU" noProof="0" smtClean="0"/>
              <a:t>Click to edit Master title style</a:t>
            </a:r>
            <a:endParaRPr lang="en-US" noProof="0" smtClean="0"/>
          </a:p>
        </p:txBody>
      </p:sp>
      <p:sp>
        <p:nvSpPr>
          <p:cNvPr id="32154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charset="0"/>
              <a:buNone/>
              <a:defRPr sz="3200"/>
            </a:lvl1pPr>
          </a:lstStyle>
          <a:p>
            <a:pPr lvl="0"/>
            <a:r>
              <a:rPr lang="en-AU" noProof="0" smtClean="0"/>
              <a:t>Click to edit Master subtitle style</a:t>
            </a:r>
            <a:endParaRPr lang="en-US" noProof="0" smtClean="0"/>
          </a:p>
        </p:txBody>
      </p:sp>
      <p:sp>
        <p:nvSpPr>
          <p:cNvPr id="321541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67464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21542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CHANGEWORKS PTY LTD</a:t>
            </a:r>
          </a:p>
          <a:p>
            <a:r>
              <a:rPr lang="en-US" dirty="0" err="1" smtClean="0"/>
              <a:t>www.networkedleadership.com.au</a:t>
            </a:r>
            <a:endParaRPr lang="en-US" dirty="0"/>
          </a:p>
        </p:txBody>
      </p:sp>
      <p:sp>
        <p:nvSpPr>
          <p:cNvPr id="321543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err="1" smtClean="0"/>
              <a:t>Dr</a:t>
            </a:r>
            <a:r>
              <a:rPr lang="en-US" dirty="0" smtClean="0"/>
              <a:t> Hilary Armstrong</a:t>
            </a:r>
          </a:p>
          <a:p>
            <a:r>
              <a:rPr lang="en-US" dirty="0" err="1" smtClean="0"/>
              <a:t>hilarya@networkedleadership.com</a:t>
            </a:r>
            <a:endParaRPr lang="en-US" dirty="0" smtClean="0"/>
          </a:p>
          <a:p>
            <a:r>
              <a:rPr lang="en-US" dirty="0" smtClean="0"/>
              <a:t>0412 134600</a:t>
            </a:r>
            <a:fld id="{0E47CD91-48EB-844E-8435-4D6BE7600C7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21576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6675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 1">
    <p:bg>
      <p:bgPr>
        <a:solidFill>
          <a:srgbClr val="4F6C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1582738" y="890588"/>
            <a:ext cx="6465887" cy="3744645"/>
          </a:xfrm>
        </p:spPr>
        <p:txBody>
          <a:bodyPr/>
          <a:lstStyle>
            <a:lvl1pPr marL="0" indent="0">
              <a:buNone/>
              <a:defRPr b="0" i="0" baseline="0">
                <a:solidFill>
                  <a:srgbClr val="00F1D7"/>
                </a:solidFill>
                <a:latin typeface="+mj-lt"/>
                <a:cs typeface="DIN Medium"/>
              </a:defRPr>
            </a:lvl1pPr>
          </a:lstStyle>
          <a:p>
            <a:pPr lvl="0"/>
            <a:r>
              <a:rPr lang="en-US" dirty="0" smtClean="0"/>
              <a:t>INSERT QUOTE HERE 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5265170" y="4663645"/>
            <a:ext cx="2783455" cy="462437"/>
          </a:xfrm>
        </p:spPr>
        <p:txBody>
          <a:bodyPr>
            <a:normAutofit/>
          </a:bodyPr>
          <a:lstStyle>
            <a:lvl1pPr marL="0" indent="0" algn="r">
              <a:buNone/>
              <a:defRPr sz="1600">
                <a:solidFill>
                  <a:srgbClr val="00F1D7"/>
                </a:solidFill>
                <a:latin typeface="+mj-lt"/>
                <a:cs typeface="DIN"/>
              </a:defRPr>
            </a:lvl1pPr>
          </a:lstStyle>
          <a:p>
            <a:pPr lvl="0"/>
            <a:r>
              <a:rPr lang="en-US" dirty="0" smtClean="0"/>
              <a:t>INSERT NAME</a:t>
            </a:r>
            <a:endParaRPr lang="en-US" dirty="0"/>
          </a:p>
        </p:txBody>
      </p:sp>
      <p:sp>
        <p:nvSpPr>
          <p:cNvPr id="15" name="Footer Placeholder 2"/>
          <p:cNvSpPr>
            <a:spLocks noGrp="1"/>
          </p:cNvSpPr>
          <p:nvPr>
            <p:ph type="ftr" sz="quarter" idx="12"/>
          </p:nvPr>
        </p:nvSpPr>
        <p:spPr>
          <a:xfrm>
            <a:off x="7224478" y="6356350"/>
            <a:ext cx="1303045" cy="365125"/>
          </a:xfrm>
        </p:spPr>
        <p:txBody>
          <a:bodyPr/>
          <a:lstStyle>
            <a:lvl1pPr>
              <a:defRPr sz="800">
                <a:latin typeface="+mj-lt"/>
              </a:defRPr>
            </a:lvl1pPr>
          </a:lstStyle>
          <a:p>
            <a:r>
              <a:rPr lang="en-US" dirty="0" smtClean="0"/>
              <a:t>THE ETHICS CENTRE </a:t>
            </a:r>
            <a:endParaRPr lang="en-US" dirty="0"/>
          </a:p>
        </p:txBody>
      </p:sp>
      <p:sp>
        <p:nvSpPr>
          <p:cNvPr id="16" name="Slide Number Placeholder 3"/>
          <p:cNvSpPr>
            <a:spLocks noGrp="1"/>
          </p:cNvSpPr>
          <p:nvPr>
            <p:ph type="sldNum" sz="quarter" idx="13"/>
          </p:nvPr>
        </p:nvSpPr>
        <p:spPr>
          <a:xfrm>
            <a:off x="8494536" y="6356350"/>
            <a:ext cx="357204" cy="365125"/>
          </a:xfrm>
        </p:spPr>
        <p:txBody>
          <a:bodyPr/>
          <a:lstStyle>
            <a:lvl1pPr>
              <a:defRPr sz="800">
                <a:latin typeface="+mj-lt"/>
              </a:defRPr>
            </a:lvl1pPr>
          </a:lstStyle>
          <a:p>
            <a:fld id="{0770C0DF-DF74-A645-B3DD-0684E2A11FA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361835" y="5584631"/>
            <a:ext cx="2429291" cy="742311"/>
          </a:xfrm>
          <a:prstGeom prst="rect">
            <a:avLst/>
          </a:prstGeom>
        </p:spPr>
        <p:txBody>
          <a:bodyPr/>
          <a:lstStyle>
            <a:lvl1pPr>
              <a:defRPr b="1" i="0" spc="0">
                <a:latin typeface="DINEngschrift"/>
                <a:cs typeface="DINEngschrift"/>
              </a:defRPr>
            </a:lvl1pPr>
          </a:lstStyle>
          <a:p>
            <a:r>
              <a:rPr lang="en-AU" dirty="0" smtClean="0"/>
              <a:t>CLICK TO </a:t>
            </a:r>
            <a:br>
              <a:rPr lang="en-AU" dirty="0" smtClean="0"/>
            </a:br>
            <a:r>
              <a:rPr lang="en-AU" dirty="0" smtClean="0"/>
              <a:t>EDIT TITLE </a:t>
            </a:r>
            <a:endParaRPr lang="en-US" dirty="0"/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457200" y="5434477"/>
            <a:ext cx="928352" cy="0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457200" y="6399940"/>
            <a:ext cx="928352" cy="0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4946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 2">
    <p:bg>
      <p:bgPr>
        <a:solidFill>
          <a:srgbClr val="00F1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800">
                <a:latin typeface="+mj-lt"/>
              </a:defRPr>
            </a:lvl1pPr>
          </a:lstStyle>
          <a:p>
            <a:r>
              <a:rPr lang="en-US" dirty="0" smtClean="0"/>
              <a:t>THE ETHICS CENTRE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800">
                <a:latin typeface="+mj-lt"/>
              </a:defRPr>
            </a:lvl1pPr>
          </a:lstStyle>
          <a:p>
            <a:fld id="{0770C0DF-DF74-A645-B3DD-0684E2A11FA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1582738" y="890588"/>
            <a:ext cx="6465887" cy="3744645"/>
          </a:xfrm>
        </p:spPr>
        <p:txBody>
          <a:bodyPr/>
          <a:lstStyle>
            <a:lvl1pPr marL="0" indent="0">
              <a:buNone/>
              <a:defRPr b="0" i="0" baseline="0">
                <a:solidFill>
                  <a:srgbClr val="4F6C73"/>
                </a:solidFill>
                <a:latin typeface="+mj-lt"/>
                <a:cs typeface="DIN Medium"/>
              </a:defRPr>
            </a:lvl1pPr>
          </a:lstStyle>
          <a:p>
            <a:pPr lvl="0"/>
            <a:r>
              <a:rPr lang="en-US" dirty="0" smtClean="0"/>
              <a:t>INSERT QUOTE HERE </a:t>
            </a:r>
            <a:endParaRPr lang="en-US" dirty="0"/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5265170" y="4663645"/>
            <a:ext cx="2783455" cy="462437"/>
          </a:xfrm>
        </p:spPr>
        <p:txBody>
          <a:bodyPr>
            <a:normAutofit/>
          </a:bodyPr>
          <a:lstStyle>
            <a:lvl1pPr marL="0" indent="0" algn="r">
              <a:buNone/>
              <a:defRPr sz="1600">
                <a:solidFill>
                  <a:srgbClr val="4F6C73"/>
                </a:solidFill>
                <a:latin typeface="+mj-lt"/>
                <a:cs typeface="DIN"/>
              </a:defRPr>
            </a:lvl1pPr>
          </a:lstStyle>
          <a:p>
            <a:pPr lvl="0"/>
            <a:r>
              <a:rPr lang="en-US" dirty="0" smtClean="0"/>
              <a:t>INSERT NAME</a:t>
            </a:r>
            <a:endParaRPr lang="en-US" dirty="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7200" y="5434477"/>
            <a:ext cx="928352" cy="0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457200" y="6399940"/>
            <a:ext cx="928352" cy="0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361835" y="5584631"/>
            <a:ext cx="2429291" cy="742311"/>
          </a:xfrm>
          <a:prstGeom prst="rect">
            <a:avLst/>
          </a:prstGeom>
        </p:spPr>
        <p:txBody>
          <a:bodyPr/>
          <a:lstStyle>
            <a:lvl1pPr>
              <a:defRPr b="1" i="0" spc="0">
                <a:latin typeface="DINEngschrift"/>
                <a:cs typeface="DINEngschrift"/>
              </a:defRPr>
            </a:lvl1pPr>
          </a:lstStyle>
          <a:p>
            <a:r>
              <a:rPr lang="en-AU" dirty="0" smtClean="0"/>
              <a:t>CLICK TO </a:t>
            </a:r>
            <a:br>
              <a:rPr lang="en-AU" dirty="0" smtClean="0"/>
            </a:br>
            <a:r>
              <a:rPr lang="en-AU" dirty="0" smtClean="0"/>
              <a:t>EDIT TITLE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0060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GREY">
    <p:bg>
      <p:bgPr>
        <a:solidFill>
          <a:srgbClr val="90A6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58237" y="907236"/>
            <a:ext cx="2429291" cy="742311"/>
          </a:xfrm>
          <a:prstGeom prst="rect">
            <a:avLst/>
          </a:prstGeom>
        </p:spPr>
        <p:txBody>
          <a:bodyPr/>
          <a:lstStyle>
            <a:lvl1pPr>
              <a:defRPr b="1" i="0" spc="0">
                <a:latin typeface="DINEngschrift"/>
                <a:cs typeface="DINEngschrift"/>
              </a:defRPr>
            </a:lvl1pPr>
          </a:lstStyle>
          <a:p>
            <a:r>
              <a:rPr lang="en-AU" dirty="0" smtClean="0"/>
              <a:t>CLICK TO </a:t>
            </a:r>
            <a:br>
              <a:rPr lang="en-AU" dirty="0" smtClean="0"/>
            </a:br>
            <a:r>
              <a:rPr lang="en-AU" dirty="0" smtClean="0"/>
              <a:t>EDIT TITLE </a:t>
            </a:r>
            <a:endParaRPr lang="en-US" dirty="0"/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358237" y="296280"/>
            <a:ext cx="2120454" cy="41270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+mj-lt"/>
                <a:cs typeface="DIN"/>
              </a:defRPr>
            </a:lvl1pPr>
            <a:lvl2pPr marL="457200" indent="0" algn="l">
              <a:buNone/>
              <a:defRPr sz="1800">
                <a:latin typeface="DIN"/>
                <a:cs typeface="DIN"/>
              </a:defRPr>
            </a:lvl2pPr>
          </a:lstStyle>
          <a:p>
            <a:pPr lvl="0"/>
            <a:r>
              <a:rPr lang="en-US" dirty="0" smtClean="0"/>
              <a:t>SUBTITLE</a:t>
            </a:r>
            <a:endParaRPr lang="en-US" dirty="0"/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224478" y="6356350"/>
            <a:ext cx="1303045" cy="365125"/>
          </a:xfrm>
        </p:spPr>
        <p:txBody>
          <a:bodyPr/>
          <a:lstStyle>
            <a:lvl1pPr>
              <a:defRPr sz="800">
                <a:latin typeface="+mj-lt"/>
              </a:defRPr>
            </a:lvl1pPr>
          </a:lstStyle>
          <a:p>
            <a:r>
              <a:rPr lang="en-US" dirty="0" smtClean="0"/>
              <a:t>THE ETHICS CENTRE </a:t>
            </a:r>
            <a:endParaRPr lang="en-US" dirty="0"/>
          </a:p>
        </p:txBody>
      </p:sp>
      <p:sp>
        <p:nvSpPr>
          <p:cNvPr id="12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8494536" y="6356350"/>
            <a:ext cx="357204" cy="365125"/>
          </a:xfrm>
        </p:spPr>
        <p:txBody>
          <a:bodyPr/>
          <a:lstStyle>
            <a:lvl1pPr>
              <a:defRPr sz="800">
                <a:latin typeface="+mj-lt"/>
              </a:defRPr>
            </a:lvl1pPr>
          </a:lstStyle>
          <a:p>
            <a:fld id="{0770C0DF-DF74-A645-B3DD-0684E2A11FA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460869" y="766128"/>
            <a:ext cx="928352" cy="0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460869" y="1731591"/>
            <a:ext cx="928352" cy="0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1933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8237" y="907236"/>
            <a:ext cx="2429291" cy="742311"/>
          </a:xfrm>
          <a:prstGeom prst="rect">
            <a:avLst/>
          </a:prstGeom>
        </p:spPr>
        <p:txBody>
          <a:bodyPr/>
          <a:lstStyle>
            <a:lvl1pPr>
              <a:defRPr b="1" i="0" spc="0">
                <a:latin typeface="DINEngschrift"/>
                <a:cs typeface="DINEngschrift"/>
              </a:defRPr>
            </a:lvl1pPr>
          </a:lstStyle>
          <a:p>
            <a:r>
              <a:rPr lang="en-AU" dirty="0" smtClean="0"/>
              <a:t>CLICK TO </a:t>
            </a:r>
            <a:br>
              <a:rPr lang="en-AU" dirty="0" smtClean="0"/>
            </a:br>
            <a:r>
              <a:rPr lang="en-AU" dirty="0" smtClean="0"/>
              <a:t>EDIT TITLE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17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224478" y="6356350"/>
            <a:ext cx="1303045" cy="365125"/>
          </a:xfrm>
        </p:spPr>
        <p:txBody>
          <a:bodyPr/>
          <a:lstStyle>
            <a:lvl1pPr>
              <a:defRPr sz="800">
                <a:latin typeface="+mj-lt"/>
              </a:defRPr>
            </a:lvl1pPr>
          </a:lstStyle>
          <a:p>
            <a:r>
              <a:rPr lang="en-US" dirty="0" smtClean="0"/>
              <a:t>THE ETHICS CENTRE </a:t>
            </a:r>
            <a:endParaRPr lang="en-US" dirty="0"/>
          </a:p>
        </p:txBody>
      </p:sp>
      <p:sp>
        <p:nvSpPr>
          <p:cNvPr id="18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8494536" y="6356350"/>
            <a:ext cx="357204" cy="365125"/>
          </a:xfrm>
        </p:spPr>
        <p:txBody>
          <a:bodyPr/>
          <a:lstStyle>
            <a:lvl1pPr>
              <a:defRPr sz="800">
                <a:latin typeface="+mj-lt"/>
              </a:defRPr>
            </a:lvl1pPr>
          </a:lstStyle>
          <a:p>
            <a:fld id="{0770C0DF-DF74-A645-B3DD-0684E2A11FA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358237" y="296280"/>
            <a:ext cx="2120454" cy="41270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+mj-lt"/>
                <a:cs typeface="DIN"/>
              </a:defRPr>
            </a:lvl1pPr>
            <a:lvl2pPr marL="457200" indent="0" algn="l">
              <a:buNone/>
              <a:defRPr sz="1800">
                <a:latin typeface="DIN"/>
                <a:cs typeface="DIN"/>
              </a:defRPr>
            </a:lvl2pPr>
          </a:lstStyle>
          <a:p>
            <a:pPr lvl="0"/>
            <a:r>
              <a:rPr lang="en-US" dirty="0" smtClean="0"/>
              <a:t>SUBTITLE</a:t>
            </a:r>
            <a:endParaRPr lang="en-US" dirty="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60869" y="766128"/>
            <a:ext cx="928352" cy="0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460869" y="1731591"/>
            <a:ext cx="928352" cy="0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4338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224478" y="6356350"/>
            <a:ext cx="1303045" cy="365125"/>
          </a:xfrm>
        </p:spPr>
        <p:txBody>
          <a:bodyPr/>
          <a:lstStyle>
            <a:lvl1pPr>
              <a:defRPr sz="800">
                <a:latin typeface="+mj-lt"/>
              </a:defRPr>
            </a:lvl1pPr>
          </a:lstStyle>
          <a:p>
            <a:r>
              <a:rPr lang="en-US" dirty="0" smtClean="0"/>
              <a:t>THE ETHICS CENTRE </a:t>
            </a:r>
            <a:endParaRPr lang="en-US" dirty="0"/>
          </a:p>
        </p:txBody>
      </p:sp>
      <p:sp>
        <p:nvSpPr>
          <p:cNvPr id="15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8494536" y="6356350"/>
            <a:ext cx="357204" cy="365125"/>
          </a:xfrm>
        </p:spPr>
        <p:txBody>
          <a:bodyPr/>
          <a:lstStyle>
            <a:lvl1pPr>
              <a:defRPr sz="800">
                <a:latin typeface="+mj-lt"/>
              </a:defRPr>
            </a:lvl1pPr>
          </a:lstStyle>
          <a:p>
            <a:fld id="{0770C0DF-DF74-A645-B3DD-0684E2A11FA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358237" y="296280"/>
            <a:ext cx="2120454" cy="41270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+mj-lt"/>
                <a:cs typeface="DIN"/>
              </a:defRPr>
            </a:lvl1pPr>
            <a:lvl2pPr marL="457200" indent="0" algn="l">
              <a:buNone/>
              <a:defRPr sz="1800">
                <a:latin typeface="DIN"/>
                <a:cs typeface="DIN"/>
              </a:defRPr>
            </a:lvl2pPr>
          </a:lstStyle>
          <a:p>
            <a:pPr lvl="0"/>
            <a:r>
              <a:rPr lang="en-US" dirty="0" smtClean="0"/>
              <a:t>SUBTITLE</a:t>
            </a:r>
            <a:endParaRPr lang="en-US" dirty="0"/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358237" y="907236"/>
            <a:ext cx="2429291" cy="742311"/>
          </a:xfrm>
          <a:prstGeom prst="rect">
            <a:avLst/>
          </a:prstGeom>
        </p:spPr>
        <p:txBody>
          <a:bodyPr/>
          <a:lstStyle>
            <a:lvl1pPr>
              <a:defRPr b="1" i="0" spc="0">
                <a:latin typeface="DINEngschrift"/>
                <a:cs typeface="DINEngschrift"/>
              </a:defRPr>
            </a:lvl1pPr>
          </a:lstStyle>
          <a:p>
            <a:r>
              <a:rPr lang="en-AU" dirty="0" smtClean="0"/>
              <a:t>CLICK TO </a:t>
            </a:r>
            <a:br>
              <a:rPr lang="en-AU" dirty="0" smtClean="0"/>
            </a:br>
            <a:r>
              <a:rPr lang="en-AU" dirty="0" smtClean="0"/>
              <a:t>EDIT TITLE </a:t>
            </a:r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60869" y="766128"/>
            <a:ext cx="928352" cy="0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460869" y="1731591"/>
            <a:ext cx="928352" cy="0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5959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800">
                <a:latin typeface="+mj-lt"/>
              </a:defRPr>
            </a:lvl1pPr>
          </a:lstStyle>
          <a:p>
            <a:r>
              <a:rPr lang="en-US" dirty="0" smtClean="0"/>
              <a:t>THE ETHICS CENTRE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800">
                <a:latin typeface="+mj-lt"/>
              </a:defRPr>
            </a:lvl1pPr>
          </a:lstStyle>
          <a:p>
            <a:fld id="{0770C0DF-DF74-A645-B3DD-0684E2A11FA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367214" y="412750"/>
            <a:ext cx="8484686" cy="5768975"/>
          </a:xfrm>
        </p:spPr>
        <p:txBody>
          <a:bodyPr/>
          <a:lstStyle>
            <a:lvl1pPr marL="0" indent="0">
              <a:buNone/>
              <a:defRPr baseline="0">
                <a:latin typeface="+mj-lt"/>
                <a:cs typeface="DIN"/>
              </a:defRPr>
            </a:lvl1pPr>
          </a:lstStyle>
          <a:p>
            <a:r>
              <a:rPr lang="en-US" dirty="0" smtClean="0"/>
              <a:t>CLICK ICON TO 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5519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ARK">
    <p:bg>
      <p:bgPr>
        <a:solidFill>
          <a:srgbClr val="4F6C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224478" y="6356350"/>
            <a:ext cx="1303045" cy="365125"/>
          </a:xfrm>
        </p:spPr>
        <p:txBody>
          <a:bodyPr/>
          <a:lstStyle>
            <a:lvl1pPr>
              <a:defRPr sz="800">
                <a:latin typeface="+mj-lt"/>
              </a:defRPr>
            </a:lvl1pPr>
          </a:lstStyle>
          <a:p>
            <a:r>
              <a:rPr lang="en-US" dirty="0" smtClean="0"/>
              <a:t>THE ETHICS CENTRE </a:t>
            </a:r>
            <a:endParaRPr lang="en-US" dirty="0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8494536" y="6356350"/>
            <a:ext cx="357204" cy="365125"/>
          </a:xfrm>
        </p:spPr>
        <p:txBody>
          <a:bodyPr/>
          <a:lstStyle>
            <a:lvl1pPr>
              <a:defRPr sz="800">
                <a:latin typeface="+mj-lt"/>
              </a:defRPr>
            </a:lvl1pPr>
          </a:lstStyle>
          <a:p>
            <a:fld id="{0770C0DF-DF74-A645-B3DD-0684E2A11FA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358237" y="296280"/>
            <a:ext cx="2120454" cy="412701"/>
          </a:xfrm>
        </p:spPr>
        <p:txBody>
          <a:bodyPr>
            <a:normAutofit/>
          </a:bodyPr>
          <a:lstStyle>
            <a:lvl1pPr marL="0" indent="0">
              <a:buFont typeface="Arial"/>
              <a:buNone/>
              <a:defRPr sz="1400">
                <a:latin typeface="+mj-lt"/>
                <a:cs typeface="DIN"/>
              </a:defRPr>
            </a:lvl1pPr>
            <a:lvl2pPr marL="457200" indent="0" algn="l">
              <a:buNone/>
              <a:defRPr sz="1800">
                <a:latin typeface="DIN"/>
                <a:cs typeface="DIN"/>
              </a:defRPr>
            </a:lvl2pPr>
          </a:lstStyle>
          <a:p>
            <a:pPr lvl="0"/>
            <a:r>
              <a:rPr lang="en-US" dirty="0" smtClean="0"/>
              <a:t>SUBTITLE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358237" y="907236"/>
            <a:ext cx="2429291" cy="742311"/>
          </a:xfrm>
          <a:prstGeom prst="rect">
            <a:avLst/>
          </a:prstGeom>
        </p:spPr>
        <p:txBody>
          <a:bodyPr/>
          <a:lstStyle>
            <a:lvl1pPr>
              <a:defRPr b="1" i="0" spc="0">
                <a:latin typeface="DINEngschrift"/>
                <a:cs typeface="DINEngschrift"/>
              </a:defRPr>
            </a:lvl1pPr>
          </a:lstStyle>
          <a:p>
            <a:r>
              <a:rPr lang="en-AU" dirty="0" smtClean="0"/>
              <a:t>CLICK TO </a:t>
            </a:r>
            <a:br>
              <a:rPr lang="en-AU" dirty="0" smtClean="0"/>
            </a:br>
            <a:r>
              <a:rPr lang="en-AU" dirty="0" smtClean="0"/>
              <a:t>EDIT TITLE 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460869" y="766128"/>
            <a:ext cx="928352" cy="0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460869" y="1731591"/>
            <a:ext cx="928352" cy="0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8775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COVER">
    <p:bg>
      <p:bgPr>
        <a:solidFill>
          <a:srgbClr val="4F6C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 userDrawn="1"/>
        </p:nvSpPr>
        <p:spPr>
          <a:xfrm>
            <a:off x="510637" y="5911614"/>
            <a:ext cx="4003030" cy="407069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2500" b="1" i="0" kern="1200" spc="0">
                <a:solidFill>
                  <a:schemeClr val="tx1"/>
                </a:solidFill>
                <a:latin typeface="DIN"/>
                <a:ea typeface="+mj-ea"/>
                <a:cs typeface="DIN"/>
              </a:defRPr>
            </a:lvl1pPr>
          </a:lstStyle>
          <a:p>
            <a:r>
              <a:rPr lang="en-AU" b="0" i="0" dirty="0" smtClean="0">
                <a:latin typeface="DINEngschrift"/>
                <a:cs typeface="DINEngschrift"/>
              </a:rPr>
              <a:t>WWW.ETHICS.ORG.AU</a:t>
            </a:r>
            <a:endParaRPr lang="en-US" b="0" i="0" dirty="0">
              <a:latin typeface="DINEngschrift"/>
              <a:cs typeface="DINEngschrift"/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609600" y="5747859"/>
            <a:ext cx="2060999" cy="0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609600" y="6432182"/>
            <a:ext cx="2060999" cy="0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ETHICSLOGO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9867" y="2225618"/>
            <a:ext cx="2489213" cy="1033176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 userDrawn="1"/>
        </p:nvSpPr>
        <p:spPr>
          <a:xfrm>
            <a:off x="5508199" y="5912275"/>
            <a:ext cx="3130878" cy="407069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2500" b="1" i="0" kern="1200" spc="0">
                <a:solidFill>
                  <a:schemeClr val="tx1"/>
                </a:solidFill>
                <a:latin typeface="DIN"/>
                <a:ea typeface="+mj-ea"/>
                <a:cs typeface="DIN"/>
              </a:defRPr>
            </a:lvl1pPr>
          </a:lstStyle>
          <a:p>
            <a:pPr algn="r"/>
            <a:r>
              <a:rPr lang="en-AU" b="0" i="0" dirty="0" smtClean="0">
                <a:latin typeface="DINEngschrift"/>
                <a:cs typeface="DINEngschrift"/>
              </a:rPr>
              <a:t>WWW.THEBFO.ORG</a:t>
            </a:r>
            <a:endParaRPr lang="en-US" b="0" i="0" dirty="0">
              <a:latin typeface="DINEngschrift"/>
              <a:cs typeface="DINEngschrift"/>
            </a:endParaRP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6741862" y="5748520"/>
            <a:ext cx="1805409" cy="0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6741862" y="6432843"/>
            <a:ext cx="1805409" cy="0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78554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28945"/>
            <a:ext cx="8229600" cy="4097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224478" y="6356350"/>
            <a:ext cx="13030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 spc="-150">
                <a:solidFill>
                  <a:schemeClr val="tx1"/>
                </a:solidFill>
                <a:latin typeface="DIN"/>
                <a:cs typeface="DIN"/>
              </a:defRPr>
            </a:lvl1pPr>
          </a:lstStyle>
          <a:p>
            <a:r>
              <a:rPr lang="en-US" dirty="0" smtClean="0"/>
              <a:t>CHANGEWORKS PTY LTD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94536" y="6356350"/>
            <a:ext cx="3572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rgbClr val="000000"/>
                </a:solidFill>
                <a:latin typeface="DIN"/>
                <a:cs typeface="DIN"/>
              </a:defRPr>
            </a:lvl1pPr>
          </a:lstStyle>
          <a:p>
            <a:fld id="{0770C0DF-DF74-A645-B3DD-0684E2A11FA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6115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1" r:id="rId2"/>
    <p:sldLayoutId id="2147483653" r:id="rId3"/>
    <p:sldLayoutId id="2147483654" r:id="rId4"/>
    <p:sldLayoutId id="2147483650" r:id="rId5"/>
    <p:sldLayoutId id="2147483649" r:id="rId6"/>
    <p:sldLayoutId id="2147483656" r:id="rId7"/>
    <p:sldLayoutId id="2147483655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457200" rtl="0" eaLnBrk="1" latinLnBrk="0" hangingPunct="1">
        <a:lnSpc>
          <a:spcPct val="80000"/>
        </a:lnSpc>
        <a:spcBef>
          <a:spcPct val="0"/>
        </a:spcBef>
        <a:buNone/>
        <a:defRPr sz="2500" b="1" i="0" kern="1200">
          <a:solidFill>
            <a:schemeClr val="tx1"/>
          </a:solidFill>
          <a:latin typeface="DIN"/>
          <a:ea typeface="+mj-ea"/>
          <a:cs typeface="DIN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49313" y="1817723"/>
            <a:ext cx="6781800" cy="2133600"/>
          </a:xfrm>
        </p:spPr>
        <p:txBody>
          <a:bodyPr/>
          <a:lstStyle/>
          <a:p>
            <a:r>
              <a:rPr lang="en-US" dirty="0" smtClean="0"/>
              <a:t>ETHICAL LITERACY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9024" y="3265748"/>
            <a:ext cx="6678852" cy="2362200"/>
          </a:xfrm>
        </p:spPr>
        <p:txBody>
          <a:bodyPr>
            <a:normAutofit/>
          </a:bodyPr>
          <a:lstStyle/>
          <a:p>
            <a:endParaRPr lang="en-US" sz="1800" dirty="0" smtClean="0"/>
          </a:p>
          <a:p>
            <a:r>
              <a:rPr lang="en-US" sz="1800" dirty="0" smtClean="0"/>
              <a:t>“mediating our </a:t>
            </a:r>
            <a:r>
              <a:rPr lang="en-US" sz="1800" dirty="0"/>
              <a:t>encounter with the </a:t>
            </a:r>
            <a:r>
              <a:rPr lang="en-US" sz="1800" dirty="0" smtClean="0"/>
              <a:t>world through an ethical lens ”</a:t>
            </a:r>
            <a:r>
              <a:rPr lang="en-US" sz="1800" dirty="0"/>
              <a:t>. </a:t>
            </a:r>
            <a:endParaRPr lang="en-US" sz="1800" dirty="0" smtClean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6096666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CHANGEWORKS PTY LTD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770C0DF-DF74-A645-B3DD-0684E2A11FA2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AFFECTIVE HABITS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58237" y="907236"/>
            <a:ext cx="3275354" cy="742311"/>
          </a:xfrm>
        </p:spPr>
        <p:txBody>
          <a:bodyPr/>
          <a:lstStyle/>
          <a:p>
            <a:r>
              <a:rPr lang="en-US" dirty="0" smtClean="0"/>
              <a:t>MORAL </a:t>
            </a:r>
            <a:br>
              <a:rPr lang="en-US" dirty="0" smtClean="0"/>
            </a:br>
            <a:r>
              <a:rPr lang="en-US" dirty="0" smtClean="0"/>
              <a:t>INTUITION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2900430" y="1981588"/>
            <a:ext cx="19767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CARE/HARM</a:t>
            </a:r>
          </a:p>
          <a:p>
            <a:r>
              <a:rPr lang="en-US" sz="1200" b="1" dirty="0" smtClean="0"/>
              <a:t>ATTACHMENT, </a:t>
            </a:r>
          </a:p>
          <a:p>
            <a:r>
              <a:rPr lang="en-US" sz="1200" b="1" dirty="0" smtClean="0"/>
              <a:t>OTHERS</a:t>
            </a:r>
          </a:p>
          <a:p>
            <a:r>
              <a:rPr lang="en-US" sz="1200" b="1" dirty="0" smtClean="0"/>
              <a:t>“What do others feel”</a:t>
            </a:r>
            <a:endParaRPr lang="en-US" sz="12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385302" y="4228867"/>
            <a:ext cx="29045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FAIRNESS/ CHEATING</a:t>
            </a:r>
          </a:p>
          <a:p>
            <a:r>
              <a:rPr lang="en-US" sz="1200" b="1" dirty="0" smtClean="0"/>
              <a:t>RECIPROCITY -JUSTICE –RIGHTS</a:t>
            </a:r>
          </a:p>
          <a:p>
            <a:r>
              <a:rPr lang="en-US" sz="1200" b="1" dirty="0" smtClean="0"/>
              <a:t>“Its not fair”</a:t>
            </a:r>
            <a:endParaRPr lang="en-US" sz="12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6363981" y="5520875"/>
            <a:ext cx="26300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AUTHORITY/SUBVERSION </a:t>
            </a:r>
          </a:p>
          <a:p>
            <a:r>
              <a:rPr lang="en-US" sz="1200" b="1" dirty="0" smtClean="0"/>
              <a:t>(RESPECT,  DUTY)</a:t>
            </a:r>
          </a:p>
          <a:p>
            <a:r>
              <a:rPr lang="en-US" sz="1200" b="1" dirty="0" smtClean="0"/>
              <a:t>“Its my duty to follow the rules”</a:t>
            </a:r>
          </a:p>
          <a:p>
            <a:r>
              <a:rPr lang="en-US" sz="1200" b="1" dirty="0" smtClean="0"/>
              <a:t> </a:t>
            </a:r>
            <a:endParaRPr lang="en-US" sz="12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473248" y="3212785"/>
            <a:ext cx="23229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LIBERTY/OPPRESSION</a:t>
            </a:r>
          </a:p>
          <a:p>
            <a:r>
              <a:rPr lang="en-US" sz="1200" b="1" dirty="0" smtClean="0"/>
              <a:t>INDIVIDUAL FREEDOM</a:t>
            </a:r>
          </a:p>
          <a:p>
            <a:r>
              <a:rPr lang="en-US" sz="1200" b="1" dirty="0" smtClean="0"/>
              <a:t>“I’m entitled,  I worked hard for this”</a:t>
            </a:r>
            <a:endParaRPr lang="en-US" sz="1200" dirty="0" smtClean="0"/>
          </a:p>
          <a:p>
            <a:endParaRPr lang="en-US" sz="1200" dirty="0" smtClean="0"/>
          </a:p>
          <a:p>
            <a:endParaRPr lang="en-US" sz="1200" dirty="0"/>
          </a:p>
        </p:txBody>
      </p:sp>
      <p:sp>
        <p:nvSpPr>
          <p:cNvPr id="19" name="TextBox 18"/>
          <p:cNvSpPr txBox="1"/>
          <p:nvPr/>
        </p:nvSpPr>
        <p:spPr>
          <a:xfrm>
            <a:off x="2617127" y="5762811"/>
            <a:ext cx="2615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SANCTITY/DEGREDATION</a:t>
            </a:r>
            <a:br>
              <a:rPr lang="en-US" sz="1200" b="1" dirty="0" smtClean="0"/>
            </a:br>
            <a:r>
              <a:rPr lang="en-US" sz="1200" b="1" dirty="0" smtClean="0"/>
              <a:t>(INTRINSIC DIGNITY, SACRED )</a:t>
            </a:r>
          </a:p>
          <a:p>
            <a:r>
              <a:rPr lang="en-US" sz="1200" b="1" dirty="0" smtClean="0"/>
              <a:t>“Its just not right”</a:t>
            </a:r>
            <a:endParaRPr lang="en-US" sz="1200" b="1" dirty="0"/>
          </a:p>
        </p:txBody>
      </p:sp>
      <p:sp>
        <p:nvSpPr>
          <p:cNvPr id="21" name="Hexagon 20"/>
          <p:cNvSpPr>
            <a:spLocks noChangeAspect="1"/>
          </p:cNvSpPr>
          <p:nvPr/>
        </p:nvSpPr>
        <p:spPr>
          <a:xfrm rot="5400000">
            <a:off x="1287165" y="2776855"/>
            <a:ext cx="1506267" cy="1368000"/>
          </a:xfrm>
          <a:prstGeom prst="hexagon">
            <a:avLst/>
          </a:prstGeom>
          <a:solidFill>
            <a:srgbClr val="19B985"/>
          </a:solidFill>
          <a:ln w="889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Hexagon 21"/>
          <p:cNvSpPr>
            <a:spLocks noChangeAspect="1"/>
          </p:cNvSpPr>
          <p:nvPr/>
        </p:nvSpPr>
        <p:spPr>
          <a:xfrm rot="5400000">
            <a:off x="3187269" y="4289512"/>
            <a:ext cx="1519047" cy="1368000"/>
          </a:xfrm>
          <a:prstGeom prst="hexagon">
            <a:avLst/>
          </a:prstGeom>
          <a:solidFill>
            <a:srgbClr val="405E65"/>
          </a:solidFill>
          <a:ln w="889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Hexagon 22"/>
          <p:cNvSpPr>
            <a:spLocks noChangeAspect="1"/>
          </p:cNvSpPr>
          <p:nvPr/>
        </p:nvSpPr>
        <p:spPr>
          <a:xfrm rot="5400000">
            <a:off x="6850192" y="1297588"/>
            <a:ext cx="1506266" cy="1368000"/>
          </a:xfrm>
          <a:prstGeom prst="hexagon">
            <a:avLst/>
          </a:prstGeom>
          <a:solidFill>
            <a:srgbClr val="FF3B43"/>
          </a:solidFill>
          <a:ln w="889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Hexagon 23"/>
          <p:cNvSpPr>
            <a:spLocks noChangeAspect="1"/>
          </p:cNvSpPr>
          <p:nvPr/>
        </p:nvSpPr>
        <p:spPr>
          <a:xfrm rot="5400000">
            <a:off x="3954791" y="1165955"/>
            <a:ext cx="1506266" cy="1368000"/>
          </a:xfrm>
          <a:prstGeom prst="hexagon">
            <a:avLst/>
          </a:prstGeom>
          <a:solidFill>
            <a:srgbClr val="EEEC62"/>
          </a:solidFill>
          <a:ln w="889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Hexagon 24"/>
          <p:cNvSpPr>
            <a:spLocks noChangeAspect="1"/>
          </p:cNvSpPr>
          <p:nvPr/>
        </p:nvSpPr>
        <p:spPr>
          <a:xfrm rot="5400000">
            <a:off x="6843801" y="4119306"/>
            <a:ext cx="1519047" cy="1368000"/>
          </a:xfrm>
          <a:prstGeom prst="hexagon">
            <a:avLst/>
          </a:prstGeom>
          <a:solidFill>
            <a:schemeClr val="accent5">
              <a:lumMod val="60000"/>
              <a:lumOff val="40000"/>
            </a:schemeClr>
          </a:solidFill>
          <a:ln w="889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Hexagon 25"/>
          <p:cNvSpPr>
            <a:spLocks noChangeAspect="1"/>
          </p:cNvSpPr>
          <p:nvPr/>
        </p:nvSpPr>
        <p:spPr>
          <a:xfrm rot="5400000">
            <a:off x="5029724" y="2885570"/>
            <a:ext cx="1519047" cy="1368000"/>
          </a:xfrm>
          <a:prstGeom prst="hexagon">
            <a:avLst/>
          </a:prstGeom>
          <a:solidFill>
            <a:schemeClr val="bg1">
              <a:lumMod val="65000"/>
            </a:schemeClr>
          </a:solidFill>
          <a:ln w="889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6363981" y="668639"/>
            <a:ext cx="27284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LOYALTY/BETRAYAL</a:t>
            </a:r>
          </a:p>
          <a:p>
            <a:r>
              <a:rPr lang="en-US" sz="1200" b="1" dirty="0" smtClean="0"/>
              <a:t>GROUP - SELF-SACRIFICE</a:t>
            </a:r>
          </a:p>
          <a:p>
            <a:r>
              <a:rPr lang="en-US" sz="1200" b="1" dirty="0" smtClean="0"/>
              <a:t>“Family/group comes first”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10410371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4" grpId="0"/>
      <p:bldP spid="35" grpId="0"/>
      <p:bldP spid="17" grpId="0"/>
      <p:bldP spid="19" grpId="0"/>
      <p:bldP spid="21" grpId="0" animBg="1"/>
      <p:bldP spid="22" grpId="0" animBg="1"/>
      <p:bldP spid="23" grpId="0" animBg="1"/>
      <p:bldP spid="24" grpId="0" animBg="1"/>
      <p:bldP spid="25" grpId="1" animBg="1"/>
      <p:bldP spid="26" grpId="0" animBg="1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356659"/>
            <a:ext cx="5832648" cy="899963"/>
          </a:xfrm>
        </p:spPr>
        <p:txBody>
          <a:bodyPr/>
          <a:lstStyle/>
          <a:p>
            <a:pPr algn="l"/>
            <a:r>
              <a:rPr lang="en-US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Franchise" pitchFamily="49" charset="0"/>
              </a:rPr>
              <a:t/>
            </a:r>
            <a:br>
              <a:rPr lang="en-US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Franchise" pitchFamily="49" charset="0"/>
              </a:rPr>
            </a:br>
            <a:r>
              <a:rPr lang="en-US" b="1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Franchise" pitchFamily="49" charset="0"/>
              </a:rPr>
              <a:t/>
            </a:r>
            <a:br>
              <a:rPr lang="en-US" b="1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Franchise" pitchFamily="49" charset="0"/>
              </a:rPr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13814" y="5152615"/>
            <a:ext cx="6345292" cy="315770"/>
          </a:xfrm>
          <a:prstGeom prst="rect">
            <a:avLst/>
          </a:prstGeom>
          <a:noFill/>
        </p:spPr>
        <p:txBody>
          <a:bodyPr wrap="square" lIns="38396" tIns="19198" rIns="38396" bIns="19198" rtlCol="0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9319" y="356659"/>
            <a:ext cx="5761779" cy="6101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369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49313" y="1263814"/>
            <a:ext cx="6781800" cy="2133600"/>
          </a:xfrm>
        </p:spPr>
        <p:txBody>
          <a:bodyPr/>
          <a:lstStyle/>
          <a:p>
            <a:r>
              <a:rPr lang="en-US" dirty="0" smtClean="0"/>
              <a:t>CULTIVATING ETHICAL LITERACY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19476" y="3265748"/>
            <a:ext cx="6248400" cy="2362200"/>
          </a:xfrm>
        </p:spPr>
        <p:txBody>
          <a:bodyPr>
            <a:normAutofit/>
          </a:bodyPr>
          <a:lstStyle/>
          <a:p>
            <a:pPr algn="ctr"/>
            <a:r>
              <a:rPr lang="en-US" sz="1800" b="1" i="1" dirty="0" smtClean="0"/>
              <a:t>Noticing the presence of ethics requires </a:t>
            </a:r>
            <a:r>
              <a:rPr lang="en-US" sz="1800" b="1" i="1" dirty="0"/>
              <a:t>the cultivation of a practice ethos; that is, the reflective capacity to </a:t>
            </a:r>
            <a:r>
              <a:rPr lang="en-US" sz="1800" b="1" i="1" dirty="0" smtClean="0"/>
              <a:t>let go and dwell in the disturbance of the Other, to </a:t>
            </a:r>
            <a:r>
              <a:rPr lang="en-US" sz="1800" b="1" i="1" dirty="0"/>
              <a:t>speak with </a:t>
            </a:r>
            <a:r>
              <a:rPr lang="en-US" sz="1800" b="1" i="1" dirty="0" smtClean="0"/>
              <a:t>courage and to </a:t>
            </a:r>
            <a:r>
              <a:rPr lang="en-US" sz="1800" b="1" i="1" dirty="0"/>
              <a:t>listen from the heart, </a:t>
            </a:r>
            <a:r>
              <a:rPr lang="en-US" sz="1800" b="1" i="1" dirty="0" smtClean="0"/>
              <a:t>trusting </a:t>
            </a:r>
            <a:r>
              <a:rPr lang="en-US" sz="1800" b="1" i="1" dirty="0"/>
              <a:t>that from genuine dialogue, acts </a:t>
            </a:r>
            <a:r>
              <a:rPr lang="en-US" sz="1800" b="1" i="1" dirty="0" smtClean="0"/>
              <a:t>of love </a:t>
            </a:r>
            <a:r>
              <a:rPr lang="en-US" sz="1800" b="1" i="1" dirty="0"/>
              <a:t>and good faith will emerge</a:t>
            </a:r>
            <a:r>
              <a:rPr lang="en-US" sz="1800" i="1" dirty="0"/>
              <a:t>.</a:t>
            </a:r>
          </a:p>
          <a:p>
            <a:endParaRPr lang="en-US" sz="1800" dirty="0" smtClean="0"/>
          </a:p>
          <a:p>
            <a:r>
              <a:rPr lang="en-US" sz="1800" dirty="0" smtClean="0"/>
              <a:t>H. Armstrong PhD. 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8467330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>
              <a:latin typeface="Helvetica Neue" charset="0"/>
            </a:endParaRPr>
          </a:p>
        </p:txBody>
      </p:sp>
      <p:pic>
        <p:nvPicPr>
          <p:cNvPr id="256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4" t="1523" r="1180" b="1813"/>
          <a:stretch>
            <a:fillRect/>
          </a:stretch>
        </p:blipFill>
        <p:spPr bwMode="auto">
          <a:xfrm>
            <a:off x="0" y="-325"/>
            <a:ext cx="9144000" cy="685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" y="4728049"/>
            <a:ext cx="8174037" cy="1677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Rather than </a:t>
            </a:r>
            <a:r>
              <a:rPr lang="en-US" sz="2800" dirty="0">
                <a:solidFill>
                  <a:schemeClr val="bg1"/>
                </a:solidFill>
              </a:rPr>
              <a:t>teaching moral philosophy as the ‘love of wisdom’, </a:t>
            </a:r>
            <a:r>
              <a:rPr lang="en-US" sz="2800" dirty="0" smtClean="0">
                <a:solidFill>
                  <a:schemeClr val="bg1"/>
                </a:solidFill>
              </a:rPr>
              <a:t>let us cultivate moral </a:t>
            </a:r>
            <a:r>
              <a:rPr lang="en-US" sz="2800" dirty="0">
                <a:solidFill>
                  <a:schemeClr val="bg1"/>
                </a:solidFill>
              </a:rPr>
              <a:t>philosophy as </a:t>
            </a:r>
            <a:endParaRPr lang="en-US" sz="2800" dirty="0" smtClean="0">
              <a:solidFill>
                <a:schemeClr val="bg1"/>
              </a:solidFill>
            </a:endParaRPr>
          </a:p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‘</a:t>
            </a:r>
            <a:r>
              <a:rPr lang="en-US" sz="2800" dirty="0">
                <a:solidFill>
                  <a:schemeClr val="bg1"/>
                </a:solidFill>
              </a:rPr>
              <a:t>the wisdom of love”. </a:t>
            </a:r>
            <a:r>
              <a:rPr lang="en-US" sz="1100" dirty="0" smtClean="0">
                <a:solidFill>
                  <a:schemeClr val="bg1"/>
                </a:solidFill>
              </a:rPr>
              <a:t>(</a:t>
            </a:r>
            <a:r>
              <a:rPr lang="en-US" sz="1100" i="1" dirty="0" smtClean="0">
                <a:solidFill>
                  <a:schemeClr val="bg1"/>
                </a:solidFill>
              </a:rPr>
              <a:t>Lucas </a:t>
            </a:r>
            <a:r>
              <a:rPr lang="en-US" sz="1100" i="1" dirty="0" err="1" smtClean="0">
                <a:solidFill>
                  <a:schemeClr val="bg1"/>
                </a:solidFill>
              </a:rPr>
              <a:t>Introna</a:t>
            </a:r>
            <a:r>
              <a:rPr lang="en-US" sz="1100" dirty="0">
                <a:solidFill>
                  <a:schemeClr val="bg1"/>
                </a:solidFill>
              </a:rPr>
              <a:t>).</a:t>
            </a:r>
            <a:endParaRPr lang="en-AU" sz="1100" dirty="0">
              <a:solidFill>
                <a:schemeClr val="bg1"/>
              </a:solidFill>
            </a:endParaRPr>
          </a:p>
          <a:p>
            <a:pPr algn="r" eaLnBrk="1" hangingPunct="1"/>
            <a:endParaRPr lang="en-US" sz="1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00051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49313" y="1588053"/>
            <a:ext cx="6781800" cy="2133600"/>
          </a:xfrm>
        </p:spPr>
        <p:txBody>
          <a:bodyPr/>
          <a:lstStyle/>
          <a:p>
            <a:r>
              <a:rPr lang="en-US" dirty="0" smtClean="0"/>
              <a:t>BEGINNINGS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6280" y="2982038"/>
            <a:ext cx="6526120" cy="2362200"/>
          </a:xfrm>
        </p:spPr>
        <p:txBody>
          <a:bodyPr>
            <a:normAutofit/>
          </a:bodyPr>
          <a:lstStyle/>
          <a:p>
            <a:pPr algn="ctr"/>
            <a:r>
              <a:rPr lang="en-AU" sz="2000" b="1" dirty="0"/>
              <a:t>“the function of 'practical theory'... is not so much to hunt out new facts; it is rather... to understand something </a:t>
            </a:r>
            <a:r>
              <a:rPr lang="en-AU" sz="2000" b="1" i="1" dirty="0"/>
              <a:t>that is already in plain view</a:t>
            </a:r>
            <a:r>
              <a:rPr lang="en-AU" sz="2000" b="1" dirty="0"/>
              <a:t>...” </a:t>
            </a:r>
            <a:endParaRPr lang="en-AU" sz="2000" b="1" dirty="0" smtClean="0"/>
          </a:p>
          <a:p>
            <a:pPr algn="ctr"/>
            <a:r>
              <a:rPr lang="en-AU" sz="2000" b="1" dirty="0" smtClean="0"/>
              <a:t>(</a:t>
            </a:r>
            <a:r>
              <a:rPr lang="en-AU" sz="2000" b="1" dirty="0"/>
              <a:t>Wittgenstein 1953, no.89)</a:t>
            </a:r>
          </a:p>
          <a:p>
            <a:r>
              <a:rPr lang="en-US" sz="1800" dirty="0" smtClean="0"/>
              <a:t> 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0262992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CHANGEWORKS PTY LTD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770C0DF-DF74-A645-B3DD-0684E2A11FA2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A NUTSHELL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442" y="808736"/>
            <a:ext cx="3447630" cy="742311"/>
          </a:xfrm>
        </p:spPr>
        <p:txBody>
          <a:bodyPr/>
          <a:lstStyle/>
          <a:p>
            <a:r>
              <a:rPr lang="en-US" dirty="0" smtClean="0"/>
              <a:t>ETHICAL</a:t>
            </a:r>
            <a:br>
              <a:rPr lang="en-US" dirty="0" smtClean="0"/>
            </a:br>
            <a:r>
              <a:rPr lang="en-US" dirty="0" smtClean="0"/>
              <a:t>APPROACHES</a:t>
            </a:r>
            <a:endParaRPr lang="en-US" dirty="0"/>
          </a:p>
        </p:txBody>
      </p:sp>
      <p:sp>
        <p:nvSpPr>
          <p:cNvPr id="12" name="Hexagon 11"/>
          <p:cNvSpPr/>
          <p:nvPr/>
        </p:nvSpPr>
        <p:spPr>
          <a:xfrm rot="5400000">
            <a:off x="2682523" y="1139755"/>
            <a:ext cx="2287837" cy="2077827"/>
          </a:xfrm>
          <a:prstGeom prst="hexagon">
            <a:avLst/>
          </a:prstGeom>
          <a:solidFill>
            <a:srgbClr val="EEEC62"/>
          </a:solidFill>
          <a:ln w="889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Hexagon 12"/>
          <p:cNvSpPr/>
          <p:nvPr/>
        </p:nvSpPr>
        <p:spPr>
          <a:xfrm rot="5400000">
            <a:off x="2682523" y="3846159"/>
            <a:ext cx="2287837" cy="2077827"/>
          </a:xfrm>
          <a:prstGeom prst="hexagon">
            <a:avLst/>
          </a:prstGeom>
          <a:solidFill>
            <a:srgbClr val="FF3B43"/>
          </a:solidFill>
          <a:ln w="889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Hexagon 13"/>
          <p:cNvSpPr/>
          <p:nvPr/>
        </p:nvSpPr>
        <p:spPr>
          <a:xfrm rot="5400000">
            <a:off x="5217842" y="1139755"/>
            <a:ext cx="2287837" cy="2077827"/>
          </a:xfrm>
          <a:prstGeom prst="hexagon">
            <a:avLst/>
          </a:prstGeom>
          <a:solidFill>
            <a:srgbClr val="19B985"/>
          </a:solidFill>
          <a:ln w="889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Hexagon 14"/>
          <p:cNvSpPr/>
          <p:nvPr/>
        </p:nvSpPr>
        <p:spPr>
          <a:xfrm rot="5400000">
            <a:off x="5253838" y="3831781"/>
            <a:ext cx="2287837" cy="2077827"/>
          </a:xfrm>
          <a:prstGeom prst="hexagon">
            <a:avLst/>
          </a:prstGeom>
          <a:solidFill>
            <a:srgbClr val="405E65"/>
          </a:solidFill>
          <a:ln w="889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3421457" y="1521959"/>
            <a:ext cx="766154" cy="0"/>
          </a:xfrm>
          <a:prstGeom prst="line">
            <a:avLst/>
          </a:prstGeom>
          <a:ln w="508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017526" y="1521959"/>
            <a:ext cx="766154" cy="0"/>
          </a:xfrm>
          <a:prstGeom prst="line">
            <a:avLst/>
          </a:prstGeom>
          <a:ln w="508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3421457" y="4224953"/>
            <a:ext cx="766154" cy="0"/>
          </a:xfrm>
          <a:prstGeom prst="line">
            <a:avLst/>
          </a:prstGeom>
          <a:ln w="508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6017526" y="4224953"/>
            <a:ext cx="766154" cy="0"/>
          </a:xfrm>
          <a:prstGeom prst="line">
            <a:avLst/>
          </a:prstGeom>
          <a:ln w="508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760675" y="1586910"/>
            <a:ext cx="234823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AU" sz="1000" b="1" dirty="0" smtClean="0">
                <a:latin typeface="Arial 3"/>
              </a:rPr>
              <a:t>, </a:t>
            </a:r>
            <a:endParaRPr lang="en-AU" sz="1000" b="1" dirty="0">
              <a:latin typeface="Arial 3"/>
            </a:endParaRPr>
          </a:p>
          <a:p>
            <a:r>
              <a:rPr lang="en-US" sz="1000" b="1" dirty="0" smtClean="0"/>
              <a:t>	VIRTUE ETHICS</a:t>
            </a:r>
          </a:p>
          <a:p>
            <a:endParaRPr lang="en-US" sz="1000" b="1" dirty="0"/>
          </a:p>
          <a:p>
            <a:endParaRPr lang="en-US" sz="1000" b="1" dirty="0" smtClean="0"/>
          </a:p>
          <a:p>
            <a:r>
              <a:rPr lang="en-US" sz="1000" b="1" dirty="0" smtClean="0"/>
              <a:t> 	How do I want to live?</a:t>
            </a:r>
          </a:p>
          <a:p>
            <a:pPr algn="ctr"/>
            <a:r>
              <a:rPr lang="en-US" sz="1000" b="1" dirty="0" smtClean="0"/>
              <a:t>Who shall I be?</a:t>
            </a:r>
          </a:p>
          <a:p>
            <a:pPr algn="ctr"/>
            <a:r>
              <a:rPr lang="en-US" sz="1000" b="1" dirty="0" smtClean="0"/>
              <a:t>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458700" y="1557792"/>
            <a:ext cx="19419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900" b="1" dirty="0" smtClean="0"/>
          </a:p>
          <a:p>
            <a:pPr algn="ctr"/>
            <a:r>
              <a:rPr lang="en-US" sz="900" b="1" dirty="0" smtClean="0"/>
              <a:t>CONSEQUENTALIST ETHICS</a:t>
            </a:r>
          </a:p>
          <a:p>
            <a:pPr algn="ctr"/>
            <a:endParaRPr lang="en-US" sz="900" b="1" dirty="0" smtClean="0"/>
          </a:p>
          <a:p>
            <a:pPr algn="ctr"/>
            <a:endParaRPr lang="en-US" sz="900" b="1" dirty="0"/>
          </a:p>
          <a:p>
            <a:pPr algn="ctr"/>
            <a:endParaRPr lang="en-US" sz="900" b="1" dirty="0" smtClean="0"/>
          </a:p>
          <a:p>
            <a:pPr algn="ctr"/>
            <a:r>
              <a:rPr lang="en-US" sz="900" b="1" dirty="0" smtClean="0"/>
              <a:t>What are all  possible consequences of my actions?</a:t>
            </a:r>
          </a:p>
          <a:p>
            <a:pPr algn="ctr"/>
            <a:r>
              <a:rPr lang="en-US" sz="900" b="1" dirty="0" smtClean="0"/>
              <a:t>What ought I do?</a:t>
            </a:r>
            <a:endParaRPr lang="en-US" sz="9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2760675" y="4258503"/>
            <a:ext cx="202261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900" b="1" dirty="0"/>
          </a:p>
          <a:p>
            <a:pPr algn="ctr"/>
            <a:r>
              <a:rPr lang="en-US" sz="900" b="1" dirty="0" smtClean="0"/>
              <a:t>CARE ETHICS</a:t>
            </a:r>
          </a:p>
          <a:p>
            <a:pPr algn="ctr"/>
            <a:endParaRPr lang="en-US" sz="900" b="1" dirty="0"/>
          </a:p>
          <a:p>
            <a:pPr algn="ctr"/>
            <a:endParaRPr lang="en-US" sz="900" b="1" dirty="0" smtClean="0"/>
          </a:p>
          <a:p>
            <a:pPr algn="ctr"/>
            <a:r>
              <a:rPr lang="en-US" sz="900" b="1" dirty="0" smtClean="0"/>
              <a:t>What other/others are present</a:t>
            </a:r>
          </a:p>
          <a:p>
            <a:pPr algn="ctr"/>
            <a:r>
              <a:rPr lang="en-US" sz="900" b="1" dirty="0" smtClean="0"/>
              <a:t>What is their perspective? and How can I serve other?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514819" y="4258503"/>
            <a:ext cx="1752709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900" b="1" dirty="0"/>
          </a:p>
          <a:p>
            <a:pPr algn="ctr"/>
            <a:r>
              <a:rPr lang="en-US" sz="900" b="1" dirty="0" smtClean="0"/>
              <a:t>DUTY ETHICS</a:t>
            </a:r>
          </a:p>
          <a:p>
            <a:pPr algn="ctr"/>
            <a:endParaRPr lang="en-US" sz="900" b="1" dirty="0"/>
          </a:p>
          <a:p>
            <a:pPr algn="ctr"/>
            <a:endParaRPr lang="en-US" sz="900" b="1" dirty="0" smtClean="0"/>
          </a:p>
          <a:p>
            <a:pPr algn="ctr"/>
            <a:endParaRPr lang="en-US" sz="900" b="1" dirty="0" smtClean="0"/>
          </a:p>
          <a:p>
            <a:pPr algn="ctr"/>
            <a:r>
              <a:rPr lang="en-US" sz="900" b="1" dirty="0" smtClean="0"/>
              <a:t>What is my obligation?</a:t>
            </a:r>
          </a:p>
          <a:p>
            <a:pPr algn="ctr"/>
            <a:r>
              <a:rPr lang="en-US" sz="900" b="1" dirty="0" smtClean="0"/>
              <a:t>What is right?</a:t>
            </a:r>
            <a:endParaRPr lang="en-US" sz="9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1637523" y="2076857"/>
            <a:ext cx="11500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INDIVIDUAL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692036" y="773140"/>
            <a:ext cx="14588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SUBJECTIVE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554515" y="755917"/>
            <a:ext cx="14588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OBJECTIVE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328686" y="4687511"/>
            <a:ext cx="14588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COLLECTIVE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>
            <a:off x="5135768" y="1000606"/>
            <a:ext cx="0" cy="5273834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2287881" y="3644424"/>
            <a:ext cx="5667888" cy="0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Curved Right Arrow 6"/>
          <p:cNvSpPr/>
          <p:nvPr/>
        </p:nvSpPr>
        <p:spPr>
          <a:xfrm>
            <a:off x="4544449" y="3192547"/>
            <a:ext cx="592485" cy="797617"/>
          </a:xfrm>
          <a:prstGeom prst="curvedRightArrow">
            <a:avLst/>
          </a:prstGeom>
          <a:solidFill>
            <a:srgbClr val="C2E6E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Curved Left Arrow 7"/>
          <p:cNvSpPr/>
          <p:nvPr/>
        </p:nvSpPr>
        <p:spPr>
          <a:xfrm flipV="1">
            <a:off x="5135768" y="3125861"/>
            <a:ext cx="545908" cy="797618"/>
          </a:xfrm>
          <a:prstGeom prst="curvedLeftArrow">
            <a:avLst/>
          </a:prstGeom>
          <a:solidFill>
            <a:srgbClr val="C2E6E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4671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Hexagon 18"/>
          <p:cNvSpPr>
            <a:spLocks noChangeAspect="1"/>
          </p:cNvSpPr>
          <p:nvPr/>
        </p:nvSpPr>
        <p:spPr>
          <a:xfrm rot="5400000">
            <a:off x="5829003" y="481628"/>
            <a:ext cx="2138847" cy="1959188"/>
          </a:xfrm>
          <a:prstGeom prst="hexagon">
            <a:avLst/>
          </a:prstGeom>
          <a:solidFill>
            <a:schemeClr val="bg1"/>
          </a:solidFill>
          <a:ln w="889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Hexagon 17"/>
          <p:cNvSpPr>
            <a:spLocks noChangeAspect="1"/>
          </p:cNvSpPr>
          <p:nvPr/>
        </p:nvSpPr>
        <p:spPr>
          <a:xfrm rot="5400000">
            <a:off x="1431119" y="538454"/>
            <a:ext cx="2060416" cy="1851095"/>
          </a:xfrm>
          <a:prstGeom prst="hexagon">
            <a:avLst/>
          </a:prstGeom>
          <a:solidFill>
            <a:schemeClr val="tx1"/>
          </a:solidFill>
          <a:ln w="889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CHANGEWORKS PTY LTD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770C0DF-DF74-A645-B3DD-0684E2A11FA2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3" name="Title 4"/>
          <p:cNvSpPr>
            <a:spLocks noGrp="1"/>
          </p:cNvSpPr>
          <p:nvPr>
            <p:ph type="title"/>
          </p:nvPr>
        </p:nvSpPr>
        <p:spPr>
          <a:xfrm>
            <a:off x="122605" y="5584631"/>
            <a:ext cx="3998443" cy="742311"/>
          </a:xfrm>
        </p:spPr>
        <p:txBody>
          <a:bodyPr/>
          <a:lstStyle/>
          <a:p>
            <a:r>
              <a:rPr lang="en-US" dirty="0" smtClean="0"/>
              <a:t>Why the (</a:t>
            </a:r>
            <a:r>
              <a:rPr lang="en-US" dirty="0" err="1" smtClean="0"/>
              <a:t>im</a:t>
            </a:r>
            <a:r>
              <a:rPr lang="en-US" dirty="0" smtClean="0"/>
              <a:t>)possibility of Ethics</a:t>
            </a:r>
            <a:endParaRPr lang="en-US" dirty="0"/>
          </a:p>
        </p:txBody>
      </p:sp>
      <p:cxnSp>
        <p:nvCxnSpPr>
          <p:cNvPr id="20" name="Straight Connector 19"/>
          <p:cNvCxnSpPr/>
          <p:nvPr/>
        </p:nvCxnSpPr>
        <p:spPr>
          <a:xfrm>
            <a:off x="1819315" y="1134415"/>
            <a:ext cx="1305645" cy="0"/>
          </a:xfrm>
          <a:prstGeom prst="line">
            <a:avLst/>
          </a:prstGeom>
          <a:ln w="762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6191341" y="1195311"/>
            <a:ext cx="1436210" cy="0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905279" y="2544250"/>
            <a:ext cx="806644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endParaRPr lang="en-US" b="1" dirty="0" smtClean="0"/>
          </a:p>
          <a:p>
            <a:pPr marL="342900" indent="-342900">
              <a:buFont typeface="+mj-lt"/>
              <a:buAutoNum type="arabicPeriod"/>
            </a:pPr>
            <a:r>
              <a:rPr lang="en-US" b="1" dirty="0"/>
              <a:t>P</a:t>
            </a:r>
            <a:r>
              <a:rPr lang="en-US" b="1" dirty="0" smtClean="0"/>
              <a:t>hilosophical theorising based on agonistic debate – on </a:t>
            </a:r>
            <a:r>
              <a:rPr lang="en-US" b="1" dirty="0" err="1" smtClean="0"/>
              <a:t>categorising</a:t>
            </a:r>
            <a:r>
              <a:rPr lang="en-US" b="1" dirty="0" smtClean="0"/>
              <a:t>/differentiating knowledge to find the truth </a:t>
            </a:r>
          </a:p>
          <a:p>
            <a:r>
              <a:rPr lang="en-US" b="1" dirty="0"/>
              <a:t>	</a:t>
            </a:r>
            <a:r>
              <a:rPr lang="en-US" b="1" i="1" dirty="0" smtClean="0"/>
              <a:t>sends ethics into hiding  </a:t>
            </a:r>
            <a:r>
              <a:rPr lang="en-US" b="1" dirty="0" smtClean="0"/>
              <a:t>(postmodernism &amp; bounded ethicality) </a:t>
            </a:r>
          </a:p>
          <a:p>
            <a:endParaRPr lang="en-US" b="1" dirty="0"/>
          </a:p>
          <a:p>
            <a:r>
              <a:rPr lang="en-US" b="1" dirty="0" smtClean="0"/>
              <a:t>2. Ethics codes and codes of conduct are instruments that </a:t>
            </a:r>
            <a:r>
              <a:rPr lang="en-US" b="1" i="1" dirty="0" smtClean="0"/>
              <a:t>do not change moral conduct </a:t>
            </a:r>
            <a:r>
              <a:rPr lang="en-US" b="1" dirty="0" smtClean="0"/>
              <a:t>(research in behavioural ethics)</a:t>
            </a:r>
          </a:p>
          <a:p>
            <a:endParaRPr lang="en-US" b="1" dirty="0" smtClean="0"/>
          </a:p>
          <a:p>
            <a:r>
              <a:rPr lang="en-US" b="1" dirty="0" smtClean="0"/>
              <a:t>3. Ethics sits first and foremost in the </a:t>
            </a:r>
            <a:r>
              <a:rPr lang="en-US" b="1" i="1" dirty="0" smtClean="0"/>
              <a:t>affective zone </a:t>
            </a:r>
            <a:r>
              <a:rPr lang="en-US" b="1" dirty="0" smtClean="0"/>
              <a:t>of human experience (moral psychology) (and justifications always follow).</a:t>
            </a:r>
            <a:endParaRPr lang="en-US" b="1" dirty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386849" y="595260"/>
            <a:ext cx="6304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OR</a:t>
            </a:r>
            <a:endParaRPr lang="en-US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029534" y="703166"/>
            <a:ext cx="8242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THIS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61951" y="760353"/>
            <a:ext cx="1148264" cy="330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THAT</a:t>
            </a:r>
            <a:endParaRPr lang="en-US" sz="2000" b="1" dirty="0"/>
          </a:p>
        </p:txBody>
      </p:sp>
      <p:cxnSp>
        <p:nvCxnSpPr>
          <p:cNvPr id="24" name="Straight Connector 23"/>
          <p:cNvCxnSpPr/>
          <p:nvPr/>
        </p:nvCxnSpPr>
        <p:spPr>
          <a:xfrm flipV="1">
            <a:off x="4702050" y="986310"/>
            <a:ext cx="0" cy="945616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72213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 animBg="1"/>
      <p:bldP spid="5" grpId="0"/>
      <p:bldP spid="6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Helvetica Neue" charset="0"/>
              </a:rPr>
              <a:t>1 Ubuntu –” I am because we are”</a:t>
            </a:r>
            <a:endParaRPr lang="en-US" dirty="0">
              <a:latin typeface="Helvetica Neue" charset="0"/>
            </a:endParaRPr>
          </a:p>
        </p:txBody>
      </p:sp>
      <p:pic>
        <p:nvPicPr>
          <p:cNvPr id="88066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72" b="10872"/>
          <a:stretch>
            <a:fillRect/>
          </a:stretch>
        </p:blipFill>
        <p:spPr>
          <a:xfrm>
            <a:off x="250825" y="756558"/>
            <a:ext cx="8496300" cy="5863328"/>
          </a:xfrm>
        </p:spPr>
      </p:pic>
    </p:spTree>
    <p:extLst>
      <p:ext uri="{BB962C8B-B14F-4D97-AF65-F5344CB8AC3E}">
        <p14:creationId xmlns:p14="http://schemas.microsoft.com/office/powerpoint/2010/main" val="34395975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824" y="356659"/>
            <a:ext cx="5832648" cy="899963"/>
          </a:xfrm>
        </p:spPr>
        <p:txBody>
          <a:bodyPr/>
          <a:lstStyle/>
          <a:p>
            <a:r>
              <a:rPr lang="en-US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Franchise" pitchFamily="49" charset="0"/>
              </a:rPr>
              <a:t/>
            </a:r>
            <a:br>
              <a:rPr lang="en-US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Franchise" pitchFamily="49" charset="0"/>
              </a:rPr>
            </a:br>
            <a:r>
              <a:rPr lang="en-US" spc="-150" dirty="0" smtClean="0">
                <a:latin typeface="Century Gothic" panose="020B0502020202020204" pitchFamily="34" charset="0"/>
                <a:ea typeface="Franchise" pitchFamily="49" charset="0"/>
              </a:rPr>
              <a:t>DIVISIONS, </a:t>
            </a:r>
            <a:r>
              <a:rPr lang="en-US" dirty="0" smtClean="0"/>
              <a:t>BOUNDARIES </a:t>
            </a:r>
            <a:r>
              <a:rPr lang="en-US" b="1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Franchise" pitchFamily="49" charset="0"/>
              </a:rPr>
              <a:t/>
            </a:r>
            <a:br>
              <a:rPr lang="en-US" b="1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Franchise" pitchFamily="49" charset="0"/>
              </a:rPr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13814" y="5152615"/>
            <a:ext cx="6345292" cy="315770"/>
          </a:xfrm>
          <a:prstGeom prst="rect">
            <a:avLst/>
          </a:prstGeom>
          <a:noFill/>
        </p:spPr>
        <p:txBody>
          <a:bodyPr wrap="square" lIns="38396" tIns="19198" rIns="38396" bIns="19198" rtlCol="0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093" y="1148348"/>
            <a:ext cx="7755680" cy="49730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47638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220" y="655865"/>
            <a:ext cx="6781800" cy="587052"/>
          </a:xfrm>
        </p:spPr>
        <p:txBody>
          <a:bodyPr/>
          <a:lstStyle/>
          <a:p>
            <a:pPr algn="ctr"/>
            <a:r>
              <a:rPr lang="en-US" sz="3200" dirty="0" smtClean="0">
                <a:latin typeface="+mj-lt"/>
              </a:rPr>
              <a:t>2 WIDGET ETHICS</a:t>
            </a:r>
            <a:endParaRPr lang="en-US" sz="3200" dirty="0">
              <a:latin typeface="+mj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6280" y="2982038"/>
            <a:ext cx="6526120" cy="2362200"/>
          </a:xfrm>
        </p:spPr>
        <p:txBody>
          <a:bodyPr>
            <a:normAutofit/>
          </a:bodyPr>
          <a:lstStyle/>
          <a:p>
            <a:pPr algn="ctr"/>
            <a:r>
              <a:rPr lang="en-AU" sz="2000" b="1" dirty="0" smtClean="0"/>
              <a:t>PHOTO</a:t>
            </a:r>
            <a:endParaRPr lang="en-AU" sz="2000" b="1" dirty="0"/>
          </a:p>
          <a:p>
            <a:r>
              <a:rPr lang="en-US" sz="1800" dirty="0" smtClean="0"/>
              <a:t> </a:t>
            </a:r>
            <a:endParaRPr lang="en-US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" y="1242917"/>
            <a:ext cx="9023684" cy="54934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814939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CHANGEWORKS PTY LTD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770C0DF-DF74-A645-B3DD-0684E2A11FA2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80766" y="5565780"/>
            <a:ext cx="4286168" cy="1142185"/>
          </a:xfrm>
        </p:spPr>
        <p:txBody>
          <a:bodyPr/>
          <a:lstStyle/>
          <a:p>
            <a:r>
              <a:rPr lang="en-US" sz="2400" dirty="0" smtClean="0"/>
              <a:t>1. Ethics dwells in out encounter with others(s)?</a:t>
            </a:r>
            <a:endParaRPr lang="en-US" sz="2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7234" y="3472063"/>
            <a:ext cx="4649622" cy="3316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160" y="1810336"/>
            <a:ext cx="4042960" cy="32423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86205" y="128437"/>
            <a:ext cx="4165535" cy="33436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934974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CHANGEWORKS PTY LTD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770C0DF-DF74-A645-B3DD-0684E2A11FA2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Which comes first?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5210" y="345101"/>
            <a:ext cx="6512609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2288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VFMC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reeze">
      <a:maj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VFMC.potx</Template>
  <TotalTime>11253</TotalTime>
  <Words>1641</Words>
  <Application>Microsoft Macintosh PowerPoint</Application>
  <PresentationFormat>On-screen Show (4:3)</PresentationFormat>
  <Paragraphs>220</Paragraphs>
  <Slides>13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VFMC</vt:lpstr>
      <vt:lpstr>ETHICAL LITERACY</vt:lpstr>
      <vt:lpstr>BEGINNINGS</vt:lpstr>
      <vt:lpstr>ETHICAL APPROACHES</vt:lpstr>
      <vt:lpstr>Why the (im)possibility of Ethics</vt:lpstr>
      <vt:lpstr>1 Ubuntu –” I am because we are”</vt:lpstr>
      <vt:lpstr> DIVISIONS, BOUNDARIES   </vt:lpstr>
      <vt:lpstr>2 WIDGET ETHICS</vt:lpstr>
      <vt:lpstr>1. Ethics dwells in out encounter with others(s)?</vt:lpstr>
      <vt:lpstr>Which comes first?</vt:lpstr>
      <vt:lpstr>MORAL  INTUITION</vt:lpstr>
      <vt:lpstr>   </vt:lpstr>
      <vt:lpstr>CULTIVATING ETHICAL LITERACY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Garrett Stringer</dc:creator>
  <cp:lastModifiedBy>Hilary Armstrong2</cp:lastModifiedBy>
  <cp:revision>291</cp:revision>
  <cp:lastPrinted>2016-04-15T22:11:42Z</cp:lastPrinted>
  <dcterms:created xsi:type="dcterms:W3CDTF">2015-04-29T05:33:28Z</dcterms:created>
  <dcterms:modified xsi:type="dcterms:W3CDTF">2016-04-26T07:22:01Z</dcterms:modified>
</cp:coreProperties>
</file>